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4" r:id="rId1"/>
  </p:sldMasterIdLst>
  <p:notesMasterIdLst>
    <p:notesMasterId r:id="rId85"/>
  </p:notesMasterIdLst>
  <p:sldIdLst>
    <p:sldId id="256" r:id="rId2"/>
    <p:sldId id="340" r:id="rId3"/>
    <p:sldId id="285" r:id="rId4"/>
    <p:sldId id="542" r:id="rId5"/>
    <p:sldId id="320" r:id="rId6"/>
    <p:sldId id="455" r:id="rId7"/>
    <p:sldId id="344" r:id="rId8"/>
    <p:sldId id="452" r:id="rId9"/>
    <p:sldId id="453" r:id="rId10"/>
    <p:sldId id="342" r:id="rId11"/>
    <p:sldId id="289" r:id="rId12"/>
    <p:sldId id="458" r:id="rId13"/>
    <p:sldId id="454" r:id="rId14"/>
    <p:sldId id="262" r:id="rId15"/>
    <p:sldId id="313" r:id="rId16"/>
    <p:sldId id="456" r:id="rId17"/>
    <p:sldId id="287" r:id="rId18"/>
    <p:sldId id="293" r:id="rId19"/>
    <p:sldId id="457" r:id="rId20"/>
    <p:sldId id="295" r:id="rId21"/>
    <p:sldId id="347" r:id="rId22"/>
    <p:sldId id="345" r:id="rId23"/>
    <p:sldId id="305" r:id="rId24"/>
    <p:sldId id="297" r:id="rId25"/>
    <p:sldId id="362" r:id="rId26"/>
    <p:sldId id="304" r:id="rId27"/>
    <p:sldId id="306" r:id="rId28"/>
    <p:sldId id="349" r:id="rId29"/>
    <p:sldId id="350" r:id="rId30"/>
    <p:sldId id="363" r:id="rId31"/>
    <p:sldId id="301" r:id="rId32"/>
    <p:sldId id="354" r:id="rId33"/>
    <p:sldId id="355" r:id="rId34"/>
    <p:sldId id="356" r:id="rId35"/>
    <p:sldId id="357" r:id="rId36"/>
    <p:sldId id="358" r:id="rId37"/>
    <p:sldId id="359" r:id="rId38"/>
    <p:sldId id="303" r:id="rId39"/>
    <p:sldId id="466" r:id="rId40"/>
    <p:sldId id="459" r:id="rId41"/>
    <p:sldId id="460" r:id="rId42"/>
    <p:sldId id="461" r:id="rId43"/>
    <p:sldId id="462" r:id="rId44"/>
    <p:sldId id="373" r:id="rId45"/>
    <p:sldId id="463" r:id="rId46"/>
    <p:sldId id="296" r:id="rId47"/>
    <p:sldId id="298" r:id="rId48"/>
    <p:sldId id="464" r:id="rId49"/>
    <p:sldId id="465" r:id="rId50"/>
    <p:sldId id="307" r:id="rId51"/>
    <p:sldId id="316" r:id="rId52"/>
    <p:sldId id="317" r:id="rId53"/>
    <p:sldId id="321" r:id="rId54"/>
    <p:sldId id="322" r:id="rId55"/>
    <p:sldId id="327" r:id="rId56"/>
    <p:sldId id="336" r:id="rId57"/>
    <p:sldId id="292" r:id="rId58"/>
    <p:sldId id="541" r:id="rId59"/>
    <p:sldId id="544" r:id="rId60"/>
    <p:sldId id="545" r:id="rId61"/>
    <p:sldId id="294" r:id="rId62"/>
    <p:sldId id="290" r:id="rId63"/>
    <p:sldId id="270" r:id="rId64"/>
    <p:sldId id="531" r:id="rId65"/>
    <p:sldId id="532" r:id="rId66"/>
    <p:sldId id="535" r:id="rId67"/>
    <p:sldId id="536" r:id="rId68"/>
    <p:sldId id="326" r:id="rId69"/>
    <p:sldId id="537" r:id="rId70"/>
    <p:sldId id="328" r:id="rId71"/>
    <p:sldId id="538" r:id="rId72"/>
    <p:sldId id="539" r:id="rId73"/>
    <p:sldId id="312" r:id="rId74"/>
    <p:sldId id="540" r:id="rId75"/>
    <p:sldId id="308" r:id="rId76"/>
    <p:sldId id="319" r:id="rId77"/>
    <p:sldId id="315" r:id="rId78"/>
    <p:sldId id="547" r:id="rId79"/>
    <p:sldId id="273" r:id="rId80"/>
    <p:sldId id="277" r:id="rId81"/>
    <p:sldId id="338" r:id="rId82"/>
    <p:sldId id="372" r:id="rId83"/>
    <p:sldId id="54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9"/>
    <p:restoredTop sz="95921"/>
  </p:normalViewPr>
  <p:slideViewPr>
    <p:cSldViewPr snapToGrid="0" snapToObjects="1">
      <p:cViewPr varScale="1">
        <p:scale>
          <a:sx n="110" d="100"/>
          <a:sy n="110"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ata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hyperlink" Target="https://nlp.stanford.edu/pubs/glove.pdf" TargetMode="Externa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diagrams/_rels/data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svg"/><Relationship Id="rId1" Type="http://schemas.openxmlformats.org/officeDocument/2006/relationships/image" Target="../media/image86.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hyperlink" Target="https://nlp.stanford.edu/pubs/glove.pdf" TargetMode="External"/><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svg"/><Relationship Id="rId1" Type="http://schemas.openxmlformats.org/officeDocument/2006/relationships/image" Target="../media/image86.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8E009-3B47-483E-9396-A0B354298FC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8CC4D22-B7F2-41DF-B5B0-72A3AD90C3F8}">
      <dgm:prSet/>
      <dgm:spPr/>
      <dgm:t>
        <a:bodyPr/>
        <a:lstStyle/>
        <a:p>
          <a:pPr>
            <a:lnSpc>
              <a:spcPct val="100000"/>
            </a:lnSpc>
          </a:pPr>
          <a:r>
            <a:rPr lang="en-US" b="1" i="0" u="none" dirty="0"/>
            <a:t>Text Classification Overview</a:t>
          </a:r>
          <a:endParaRPr lang="en-US" dirty="0"/>
        </a:p>
      </dgm:t>
    </dgm:pt>
    <dgm:pt modelId="{94066751-BA49-486A-ABE2-96C25288ABF1}" type="parTrans" cxnId="{56E751C3-237E-4B68-AE61-C004611BECE7}">
      <dgm:prSet/>
      <dgm:spPr/>
      <dgm:t>
        <a:bodyPr/>
        <a:lstStyle/>
        <a:p>
          <a:endParaRPr lang="en-US"/>
        </a:p>
      </dgm:t>
    </dgm:pt>
    <dgm:pt modelId="{D50ED8D3-A884-4BE0-817B-AB758B3FB4BB}" type="sibTrans" cxnId="{56E751C3-237E-4B68-AE61-C004611BECE7}">
      <dgm:prSet/>
      <dgm:spPr/>
      <dgm:t>
        <a:bodyPr/>
        <a:lstStyle/>
        <a:p>
          <a:endParaRPr lang="en-US"/>
        </a:p>
      </dgm:t>
    </dgm:pt>
    <dgm:pt modelId="{37759227-AF13-4B6C-B1CE-F0DCB832D647}">
      <dgm:prSet/>
      <dgm:spPr/>
      <dgm:t>
        <a:bodyPr/>
        <a:lstStyle/>
        <a:p>
          <a:pPr>
            <a:lnSpc>
              <a:spcPct val="100000"/>
            </a:lnSpc>
          </a:pPr>
          <a:r>
            <a:rPr lang="en-US" b="1" i="0" u="none" dirty="0"/>
            <a:t>Emotion and Sentiment Definitions</a:t>
          </a:r>
          <a:endParaRPr lang="en-US" dirty="0"/>
        </a:p>
      </dgm:t>
    </dgm:pt>
    <dgm:pt modelId="{A0FF41FE-BB07-4E64-B043-271CB531EB6C}" type="parTrans" cxnId="{090ADAF0-FCB5-4765-BC68-2247806BF481}">
      <dgm:prSet/>
      <dgm:spPr/>
      <dgm:t>
        <a:bodyPr/>
        <a:lstStyle/>
        <a:p>
          <a:endParaRPr lang="en-US"/>
        </a:p>
      </dgm:t>
    </dgm:pt>
    <dgm:pt modelId="{3F2815F8-9D6E-4F13-8779-8AAA511E6FB5}" type="sibTrans" cxnId="{090ADAF0-FCB5-4765-BC68-2247806BF481}">
      <dgm:prSet/>
      <dgm:spPr/>
      <dgm:t>
        <a:bodyPr/>
        <a:lstStyle/>
        <a:p>
          <a:endParaRPr lang="en-US"/>
        </a:p>
      </dgm:t>
    </dgm:pt>
    <dgm:pt modelId="{E4E902F1-D387-4A58-85B1-958E75D1495D}">
      <dgm:prSet/>
      <dgm:spPr/>
      <dgm:t>
        <a:bodyPr/>
        <a:lstStyle/>
        <a:p>
          <a:pPr>
            <a:lnSpc>
              <a:spcPct val="100000"/>
            </a:lnSpc>
          </a:pPr>
          <a:r>
            <a:rPr lang="en-US" b="1" i="0" u="none" dirty="0"/>
            <a:t>Motivation for Sentiment and Emotion Detection</a:t>
          </a:r>
          <a:endParaRPr lang="en-US" dirty="0"/>
        </a:p>
      </dgm:t>
    </dgm:pt>
    <dgm:pt modelId="{B1BF1BAE-2C73-4F54-BF5B-93897C7C5A0D}" type="parTrans" cxnId="{5911E4C6-C1D4-4932-9368-C63836A090CD}">
      <dgm:prSet/>
      <dgm:spPr/>
      <dgm:t>
        <a:bodyPr/>
        <a:lstStyle/>
        <a:p>
          <a:endParaRPr lang="en-US"/>
        </a:p>
      </dgm:t>
    </dgm:pt>
    <dgm:pt modelId="{62E3C3EE-D3AF-45F2-A78F-915D1EDABB1A}" type="sibTrans" cxnId="{5911E4C6-C1D4-4932-9368-C63836A090CD}">
      <dgm:prSet/>
      <dgm:spPr/>
      <dgm:t>
        <a:bodyPr/>
        <a:lstStyle/>
        <a:p>
          <a:endParaRPr lang="en-US"/>
        </a:p>
      </dgm:t>
    </dgm:pt>
    <dgm:pt modelId="{D05D1FEC-8CEA-4DDE-A221-05AF3B3B857A}">
      <dgm:prSet/>
      <dgm:spPr/>
      <dgm:t>
        <a:bodyPr/>
        <a:lstStyle/>
        <a:p>
          <a:pPr>
            <a:lnSpc>
              <a:spcPct val="100000"/>
            </a:lnSpc>
          </a:pPr>
          <a:r>
            <a:rPr lang="en-US" b="1" i="0" u="none" dirty="0"/>
            <a:t>Text Classification Workflow</a:t>
          </a:r>
          <a:endParaRPr lang="en-US" dirty="0"/>
        </a:p>
      </dgm:t>
    </dgm:pt>
    <dgm:pt modelId="{4ED25350-2503-4D55-928E-6587921B1FEF}" type="parTrans" cxnId="{EEF00030-BC82-4B9D-909B-E3A9FBCC647F}">
      <dgm:prSet/>
      <dgm:spPr/>
      <dgm:t>
        <a:bodyPr/>
        <a:lstStyle/>
        <a:p>
          <a:endParaRPr lang="en-US"/>
        </a:p>
      </dgm:t>
    </dgm:pt>
    <dgm:pt modelId="{1C915CED-CDC2-4E1A-8EAA-215C77E09902}" type="sibTrans" cxnId="{EEF00030-BC82-4B9D-909B-E3A9FBCC647F}">
      <dgm:prSet/>
      <dgm:spPr/>
      <dgm:t>
        <a:bodyPr/>
        <a:lstStyle/>
        <a:p>
          <a:endParaRPr lang="en-US"/>
        </a:p>
      </dgm:t>
    </dgm:pt>
    <dgm:pt modelId="{84566696-92EC-44C0-9229-0EA2CC64565C}">
      <dgm:prSet/>
      <dgm:spPr/>
      <dgm:t>
        <a:bodyPr/>
        <a:lstStyle/>
        <a:p>
          <a:pPr>
            <a:lnSpc>
              <a:spcPct val="100000"/>
            </a:lnSpc>
          </a:pPr>
          <a:r>
            <a:rPr lang="en-US" b="1" dirty="0"/>
            <a:t>Text Classification Approaches</a:t>
          </a:r>
          <a:endParaRPr lang="en-US" dirty="0"/>
        </a:p>
      </dgm:t>
    </dgm:pt>
    <dgm:pt modelId="{AF5FAE2E-3722-4876-8A33-B279A1593DDE}" type="parTrans" cxnId="{63F25C2E-2978-4966-8C38-3556686E9289}">
      <dgm:prSet/>
      <dgm:spPr/>
      <dgm:t>
        <a:bodyPr/>
        <a:lstStyle/>
        <a:p>
          <a:endParaRPr lang="en-US"/>
        </a:p>
      </dgm:t>
    </dgm:pt>
    <dgm:pt modelId="{0E855E3C-824A-4D03-9696-D355CD6B163F}" type="sibTrans" cxnId="{63F25C2E-2978-4966-8C38-3556686E9289}">
      <dgm:prSet/>
      <dgm:spPr/>
      <dgm:t>
        <a:bodyPr/>
        <a:lstStyle/>
        <a:p>
          <a:endParaRPr lang="en-US"/>
        </a:p>
      </dgm:t>
    </dgm:pt>
    <dgm:pt modelId="{9A6CA2D0-DFF7-4709-9B3A-1FD83A4B2ACC}">
      <dgm:prSet/>
      <dgm:spPr/>
      <dgm:t>
        <a:bodyPr/>
        <a:lstStyle/>
        <a:p>
          <a:pPr>
            <a:lnSpc>
              <a:spcPct val="100000"/>
            </a:lnSpc>
          </a:pPr>
          <a:r>
            <a:rPr lang="en-US" b="1" dirty="0"/>
            <a:t>More Resources</a:t>
          </a:r>
          <a:endParaRPr lang="en-US" dirty="0"/>
        </a:p>
      </dgm:t>
    </dgm:pt>
    <dgm:pt modelId="{AC96E3B5-7720-426C-93A0-D16E8C151AEB}" type="parTrans" cxnId="{C50AA9AC-752D-4DD6-B6AE-317EFFB27E6A}">
      <dgm:prSet/>
      <dgm:spPr/>
      <dgm:t>
        <a:bodyPr/>
        <a:lstStyle/>
        <a:p>
          <a:endParaRPr lang="en-US"/>
        </a:p>
      </dgm:t>
    </dgm:pt>
    <dgm:pt modelId="{2679B423-4F39-493B-B593-8D74F9027218}" type="sibTrans" cxnId="{C50AA9AC-752D-4DD6-B6AE-317EFFB27E6A}">
      <dgm:prSet/>
      <dgm:spPr/>
      <dgm:t>
        <a:bodyPr/>
        <a:lstStyle/>
        <a:p>
          <a:endParaRPr lang="en-US"/>
        </a:p>
      </dgm:t>
    </dgm:pt>
    <dgm:pt modelId="{CC1553EE-93B5-42A2-AE11-27DE0F4B5748}" type="pres">
      <dgm:prSet presAssocID="{3568E009-3B47-483E-9396-A0B354298FC0}" presName="root" presStyleCnt="0">
        <dgm:presLayoutVars>
          <dgm:dir/>
          <dgm:resizeHandles val="exact"/>
        </dgm:presLayoutVars>
      </dgm:prSet>
      <dgm:spPr/>
    </dgm:pt>
    <dgm:pt modelId="{1F2FD630-D60A-462B-90C2-D8BEEB3C6B94}" type="pres">
      <dgm:prSet presAssocID="{08CC4D22-B7F2-41DF-B5B0-72A3AD90C3F8}" presName="compNode" presStyleCnt="0"/>
      <dgm:spPr/>
    </dgm:pt>
    <dgm:pt modelId="{D408F001-717E-4601-BD7D-8DCF6BA034E8}" type="pres">
      <dgm:prSet presAssocID="{08CC4D22-B7F2-41DF-B5B0-72A3AD90C3F8}" presName="bgRect" presStyleLbl="bgShp" presStyleIdx="0" presStyleCnt="6"/>
      <dgm:spPr/>
    </dgm:pt>
    <dgm:pt modelId="{226E29AB-614D-4BBE-9D88-B602A7B5AD6E}" type="pres">
      <dgm:prSet presAssocID="{08CC4D22-B7F2-41DF-B5B0-72A3AD90C3F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F2F9ABB8-C11F-4926-8954-919DAA5DAA79}" type="pres">
      <dgm:prSet presAssocID="{08CC4D22-B7F2-41DF-B5B0-72A3AD90C3F8}" presName="spaceRect" presStyleCnt="0"/>
      <dgm:spPr/>
    </dgm:pt>
    <dgm:pt modelId="{938FC965-7253-4543-89EE-35A111BC95A9}" type="pres">
      <dgm:prSet presAssocID="{08CC4D22-B7F2-41DF-B5B0-72A3AD90C3F8}" presName="parTx" presStyleLbl="revTx" presStyleIdx="0" presStyleCnt="6">
        <dgm:presLayoutVars>
          <dgm:chMax val="0"/>
          <dgm:chPref val="0"/>
        </dgm:presLayoutVars>
      </dgm:prSet>
      <dgm:spPr/>
    </dgm:pt>
    <dgm:pt modelId="{255F6444-8DB2-431E-A2ED-57F8D5EC5354}" type="pres">
      <dgm:prSet presAssocID="{D50ED8D3-A884-4BE0-817B-AB758B3FB4BB}" presName="sibTrans" presStyleCnt="0"/>
      <dgm:spPr/>
    </dgm:pt>
    <dgm:pt modelId="{7CE3CBA0-692B-4E75-9651-AB07C5A52509}" type="pres">
      <dgm:prSet presAssocID="{37759227-AF13-4B6C-B1CE-F0DCB832D647}" presName="compNode" presStyleCnt="0"/>
      <dgm:spPr/>
    </dgm:pt>
    <dgm:pt modelId="{7E72DF3E-C248-47A4-8C54-D7CCF56A77CF}" type="pres">
      <dgm:prSet presAssocID="{37759227-AF13-4B6C-B1CE-F0DCB832D647}" presName="bgRect" presStyleLbl="bgShp" presStyleIdx="1" presStyleCnt="6"/>
      <dgm:spPr/>
    </dgm:pt>
    <dgm:pt modelId="{A1B62F9A-C5D6-4B7C-B714-554F572A0F2C}" type="pres">
      <dgm:prSet presAssocID="{37759227-AF13-4B6C-B1CE-F0DCB832D64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B90F3C95-89EE-493B-8C67-DD7C0AABC99C}" type="pres">
      <dgm:prSet presAssocID="{37759227-AF13-4B6C-B1CE-F0DCB832D647}" presName="spaceRect" presStyleCnt="0"/>
      <dgm:spPr/>
    </dgm:pt>
    <dgm:pt modelId="{22DE48E3-EDD1-463C-8420-5A75014E0DD1}" type="pres">
      <dgm:prSet presAssocID="{37759227-AF13-4B6C-B1CE-F0DCB832D647}" presName="parTx" presStyleLbl="revTx" presStyleIdx="1" presStyleCnt="6">
        <dgm:presLayoutVars>
          <dgm:chMax val="0"/>
          <dgm:chPref val="0"/>
        </dgm:presLayoutVars>
      </dgm:prSet>
      <dgm:spPr/>
    </dgm:pt>
    <dgm:pt modelId="{19618E9B-FC47-4C19-AD27-2F68701FFF39}" type="pres">
      <dgm:prSet presAssocID="{3F2815F8-9D6E-4F13-8779-8AAA511E6FB5}" presName="sibTrans" presStyleCnt="0"/>
      <dgm:spPr/>
    </dgm:pt>
    <dgm:pt modelId="{7725AF26-C224-42F0-A196-788B74365287}" type="pres">
      <dgm:prSet presAssocID="{E4E902F1-D387-4A58-85B1-958E75D1495D}" presName="compNode" presStyleCnt="0"/>
      <dgm:spPr/>
    </dgm:pt>
    <dgm:pt modelId="{CFC82F79-7172-4720-981D-E83FF6BB2B7F}" type="pres">
      <dgm:prSet presAssocID="{E4E902F1-D387-4A58-85B1-958E75D1495D}" presName="bgRect" presStyleLbl="bgShp" presStyleIdx="2" presStyleCnt="6"/>
      <dgm:spPr/>
    </dgm:pt>
    <dgm:pt modelId="{C1434B1E-0112-4D91-A1EF-E462040983FD}" type="pres">
      <dgm:prSet presAssocID="{E4E902F1-D387-4A58-85B1-958E75D1495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C03B09F8-26E5-4EBD-8622-65040BE74629}" type="pres">
      <dgm:prSet presAssocID="{E4E902F1-D387-4A58-85B1-958E75D1495D}" presName="spaceRect" presStyleCnt="0"/>
      <dgm:spPr/>
    </dgm:pt>
    <dgm:pt modelId="{049F0746-D554-419D-95F6-D8B79EE6AA8E}" type="pres">
      <dgm:prSet presAssocID="{E4E902F1-D387-4A58-85B1-958E75D1495D}" presName="parTx" presStyleLbl="revTx" presStyleIdx="2" presStyleCnt="6">
        <dgm:presLayoutVars>
          <dgm:chMax val="0"/>
          <dgm:chPref val="0"/>
        </dgm:presLayoutVars>
      </dgm:prSet>
      <dgm:spPr/>
    </dgm:pt>
    <dgm:pt modelId="{D36034A6-E091-4E66-8E30-F90B30989AC5}" type="pres">
      <dgm:prSet presAssocID="{62E3C3EE-D3AF-45F2-A78F-915D1EDABB1A}" presName="sibTrans" presStyleCnt="0"/>
      <dgm:spPr/>
    </dgm:pt>
    <dgm:pt modelId="{9B9A2278-A474-4713-8A7D-B177666584C8}" type="pres">
      <dgm:prSet presAssocID="{D05D1FEC-8CEA-4DDE-A221-05AF3B3B857A}" presName="compNode" presStyleCnt="0"/>
      <dgm:spPr/>
    </dgm:pt>
    <dgm:pt modelId="{3940D0B0-C0F2-4197-B035-ACE34B1B9838}" type="pres">
      <dgm:prSet presAssocID="{D05D1FEC-8CEA-4DDE-A221-05AF3B3B857A}" presName="bgRect" presStyleLbl="bgShp" presStyleIdx="3" presStyleCnt="6"/>
      <dgm:spPr/>
    </dgm:pt>
    <dgm:pt modelId="{59E5F56D-E4FB-4163-8FCE-8C946DFF6CE2}" type="pres">
      <dgm:prSet presAssocID="{D05D1FEC-8CEA-4DDE-A221-05AF3B3B857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73839751-A97C-431B-B5FC-40BFE68778C8}" type="pres">
      <dgm:prSet presAssocID="{D05D1FEC-8CEA-4DDE-A221-05AF3B3B857A}" presName="spaceRect" presStyleCnt="0"/>
      <dgm:spPr/>
    </dgm:pt>
    <dgm:pt modelId="{2A19ACC0-5B80-468B-8460-E5CD3DCC710F}" type="pres">
      <dgm:prSet presAssocID="{D05D1FEC-8CEA-4DDE-A221-05AF3B3B857A}" presName="parTx" presStyleLbl="revTx" presStyleIdx="3" presStyleCnt="6">
        <dgm:presLayoutVars>
          <dgm:chMax val="0"/>
          <dgm:chPref val="0"/>
        </dgm:presLayoutVars>
      </dgm:prSet>
      <dgm:spPr/>
    </dgm:pt>
    <dgm:pt modelId="{D4E40AF0-E8D3-458F-AFEC-A3AA728C87D6}" type="pres">
      <dgm:prSet presAssocID="{1C915CED-CDC2-4E1A-8EAA-215C77E09902}" presName="sibTrans" presStyleCnt="0"/>
      <dgm:spPr/>
    </dgm:pt>
    <dgm:pt modelId="{8A09D8C9-3DEE-4283-B619-7E3971270DC7}" type="pres">
      <dgm:prSet presAssocID="{84566696-92EC-44C0-9229-0EA2CC64565C}" presName="compNode" presStyleCnt="0"/>
      <dgm:spPr/>
    </dgm:pt>
    <dgm:pt modelId="{0D0D294B-8F30-47CC-AE02-2F2ADB14B266}" type="pres">
      <dgm:prSet presAssocID="{84566696-92EC-44C0-9229-0EA2CC64565C}" presName="bgRect" presStyleLbl="bgShp" presStyleIdx="4" presStyleCnt="6"/>
      <dgm:spPr/>
    </dgm:pt>
    <dgm:pt modelId="{C314F30A-9FDF-456D-9809-BE543C7D2668}" type="pres">
      <dgm:prSet presAssocID="{84566696-92EC-44C0-9229-0EA2CC64565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439019B0-3F28-4779-9BF4-BB6AE99EF5DA}" type="pres">
      <dgm:prSet presAssocID="{84566696-92EC-44C0-9229-0EA2CC64565C}" presName="spaceRect" presStyleCnt="0"/>
      <dgm:spPr/>
    </dgm:pt>
    <dgm:pt modelId="{2C492AD1-F57E-4527-88EF-AD0757C5419A}" type="pres">
      <dgm:prSet presAssocID="{84566696-92EC-44C0-9229-0EA2CC64565C}" presName="parTx" presStyleLbl="revTx" presStyleIdx="4" presStyleCnt="6">
        <dgm:presLayoutVars>
          <dgm:chMax val="0"/>
          <dgm:chPref val="0"/>
        </dgm:presLayoutVars>
      </dgm:prSet>
      <dgm:spPr/>
    </dgm:pt>
    <dgm:pt modelId="{17FB405D-1280-4BDF-BE39-DB16CE325453}" type="pres">
      <dgm:prSet presAssocID="{0E855E3C-824A-4D03-9696-D355CD6B163F}" presName="sibTrans" presStyleCnt="0"/>
      <dgm:spPr/>
    </dgm:pt>
    <dgm:pt modelId="{06279D1E-0AB4-430F-B6B1-E3C818BF8CFD}" type="pres">
      <dgm:prSet presAssocID="{9A6CA2D0-DFF7-4709-9B3A-1FD83A4B2ACC}" presName="compNode" presStyleCnt="0"/>
      <dgm:spPr/>
    </dgm:pt>
    <dgm:pt modelId="{A9DDC3A8-DE0A-43C8-BF04-3578118CFE08}" type="pres">
      <dgm:prSet presAssocID="{9A6CA2D0-DFF7-4709-9B3A-1FD83A4B2ACC}" presName="bgRect" presStyleLbl="bgShp" presStyleIdx="5" presStyleCnt="6"/>
      <dgm:spPr/>
    </dgm:pt>
    <dgm:pt modelId="{FEB250AA-7E74-474C-987D-B10CA1A53365}" type="pres">
      <dgm:prSet presAssocID="{9A6CA2D0-DFF7-4709-9B3A-1FD83A4B2AC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1F9106D8-45AA-4BD3-9C6B-88824CCF7A38}" type="pres">
      <dgm:prSet presAssocID="{9A6CA2D0-DFF7-4709-9B3A-1FD83A4B2ACC}" presName="spaceRect" presStyleCnt="0"/>
      <dgm:spPr/>
    </dgm:pt>
    <dgm:pt modelId="{DDE5367C-09B8-45C6-B19A-2E7FC96887CE}" type="pres">
      <dgm:prSet presAssocID="{9A6CA2D0-DFF7-4709-9B3A-1FD83A4B2ACC}" presName="parTx" presStyleLbl="revTx" presStyleIdx="5" presStyleCnt="6">
        <dgm:presLayoutVars>
          <dgm:chMax val="0"/>
          <dgm:chPref val="0"/>
        </dgm:presLayoutVars>
      </dgm:prSet>
      <dgm:spPr/>
    </dgm:pt>
  </dgm:ptLst>
  <dgm:cxnLst>
    <dgm:cxn modelId="{63F25C2E-2978-4966-8C38-3556686E9289}" srcId="{3568E009-3B47-483E-9396-A0B354298FC0}" destId="{84566696-92EC-44C0-9229-0EA2CC64565C}" srcOrd="4" destOrd="0" parTransId="{AF5FAE2E-3722-4876-8A33-B279A1593DDE}" sibTransId="{0E855E3C-824A-4D03-9696-D355CD6B163F}"/>
    <dgm:cxn modelId="{EEF00030-BC82-4B9D-909B-E3A9FBCC647F}" srcId="{3568E009-3B47-483E-9396-A0B354298FC0}" destId="{D05D1FEC-8CEA-4DDE-A221-05AF3B3B857A}" srcOrd="3" destOrd="0" parTransId="{4ED25350-2503-4D55-928E-6587921B1FEF}" sibTransId="{1C915CED-CDC2-4E1A-8EAA-215C77E09902}"/>
    <dgm:cxn modelId="{7F6AB93E-075A-44B0-ABCF-5CE2B9A28461}" type="presOf" srcId="{E4E902F1-D387-4A58-85B1-958E75D1495D}" destId="{049F0746-D554-419D-95F6-D8B79EE6AA8E}" srcOrd="0" destOrd="0" presId="urn:microsoft.com/office/officeart/2018/2/layout/IconVerticalSolidList"/>
    <dgm:cxn modelId="{F0C07382-B14E-46A7-9C6C-180F757BA83E}" type="presOf" srcId="{84566696-92EC-44C0-9229-0EA2CC64565C}" destId="{2C492AD1-F57E-4527-88EF-AD0757C5419A}" srcOrd="0" destOrd="0" presId="urn:microsoft.com/office/officeart/2018/2/layout/IconVerticalSolidList"/>
    <dgm:cxn modelId="{D1C53CA8-F217-4B51-8A36-638A80E6FBA3}" type="presOf" srcId="{D05D1FEC-8CEA-4DDE-A221-05AF3B3B857A}" destId="{2A19ACC0-5B80-468B-8460-E5CD3DCC710F}" srcOrd="0" destOrd="0" presId="urn:microsoft.com/office/officeart/2018/2/layout/IconVerticalSolidList"/>
    <dgm:cxn modelId="{C50AA9AC-752D-4DD6-B6AE-317EFFB27E6A}" srcId="{3568E009-3B47-483E-9396-A0B354298FC0}" destId="{9A6CA2D0-DFF7-4709-9B3A-1FD83A4B2ACC}" srcOrd="5" destOrd="0" parTransId="{AC96E3B5-7720-426C-93A0-D16E8C151AEB}" sibTransId="{2679B423-4F39-493B-B593-8D74F9027218}"/>
    <dgm:cxn modelId="{8043CCB7-FB93-4C92-AEBC-5DB5033D0E78}" type="presOf" srcId="{3568E009-3B47-483E-9396-A0B354298FC0}" destId="{CC1553EE-93B5-42A2-AE11-27DE0F4B5748}" srcOrd="0" destOrd="0" presId="urn:microsoft.com/office/officeart/2018/2/layout/IconVerticalSolidList"/>
    <dgm:cxn modelId="{56E751C3-237E-4B68-AE61-C004611BECE7}" srcId="{3568E009-3B47-483E-9396-A0B354298FC0}" destId="{08CC4D22-B7F2-41DF-B5B0-72A3AD90C3F8}" srcOrd="0" destOrd="0" parTransId="{94066751-BA49-486A-ABE2-96C25288ABF1}" sibTransId="{D50ED8D3-A884-4BE0-817B-AB758B3FB4BB}"/>
    <dgm:cxn modelId="{A22918C6-B884-4A83-AF11-78BADD5E5446}" type="presOf" srcId="{08CC4D22-B7F2-41DF-B5B0-72A3AD90C3F8}" destId="{938FC965-7253-4543-89EE-35A111BC95A9}" srcOrd="0" destOrd="0" presId="urn:microsoft.com/office/officeart/2018/2/layout/IconVerticalSolidList"/>
    <dgm:cxn modelId="{5911E4C6-C1D4-4932-9368-C63836A090CD}" srcId="{3568E009-3B47-483E-9396-A0B354298FC0}" destId="{E4E902F1-D387-4A58-85B1-958E75D1495D}" srcOrd="2" destOrd="0" parTransId="{B1BF1BAE-2C73-4F54-BF5B-93897C7C5A0D}" sibTransId="{62E3C3EE-D3AF-45F2-A78F-915D1EDABB1A}"/>
    <dgm:cxn modelId="{FB8037E0-E5BF-486A-B626-6A7D88ECE0B8}" type="presOf" srcId="{37759227-AF13-4B6C-B1CE-F0DCB832D647}" destId="{22DE48E3-EDD1-463C-8420-5A75014E0DD1}" srcOrd="0" destOrd="0" presId="urn:microsoft.com/office/officeart/2018/2/layout/IconVerticalSolidList"/>
    <dgm:cxn modelId="{090ADAF0-FCB5-4765-BC68-2247806BF481}" srcId="{3568E009-3B47-483E-9396-A0B354298FC0}" destId="{37759227-AF13-4B6C-B1CE-F0DCB832D647}" srcOrd="1" destOrd="0" parTransId="{A0FF41FE-BB07-4E64-B043-271CB531EB6C}" sibTransId="{3F2815F8-9D6E-4F13-8779-8AAA511E6FB5}"/>
    <dgm:cxn modelId="{B92415F9-D0AF-41E5-98FB-25A86FA13ADE}" type="presOf" srcId="{9A6CA2D0-DFF7-4709-9B3A-1FD83A4B2ACC}" destId="{DDE5367C-09B8-45C6-B19A-2E7FC96887CE}" srcOrd="0" destOrd="0" presId="urn:microsoft.com/office/officeart/2018/2/layout/IconVerticalSolidList"/>
    <dgm:cxn modelId="{F204F5A2-08C0-4001-A83E-DD1F6610955F}" type="presParOf" srcId="{CC1553EE-93B5-42A2-AE11-27DE0F4B5748}" destId="{1F2FD630-D60A-462B-90C2-D8BEEB3C6B94}" srcOrd="0" destOrd="0" presId="urn:microsoft.com/office/officeart/2018/2/layout/IconVerticalSolidList"/>
    <dgm:cxn modelId="{5B43A9B7-7F9E-40FF-88C7-BD89562944BE}" type="presParOf" srcId="{1F2FD630-D60A-462B-90C2-D8BEEB3C6B94}" destId="{D408F001-717E-4601-BD7D-8DCF6BA034E8}" srcOrd="0" destOrd="0" presId="urn:microsoft.com/office/officeart/2018/2/layout/IconVerticalSolidList"/>
    <dgm:cxn modelId="{891011BF-8B38-4734-875B-71A272541189}" type="presParOf" srcId="{1F2FD630-D60A-462B-90C2-D8BEEB3C6B94}" destId="{226E29AB-614D-4BBE-9D88-B602A7B5AD6E}" srcOrd="1" destOrd="0" presId="urn:microsoft.com/office/officeart/2018/2/layout/IconVerticalSolidList"/>
    <dgm:cxn modelId="{C66B7C85-358B-4C61-BC90-E8C9AB038AC2}" type="presParOf" srcId="{1F2FD630-D60A-462B-90C2-D8BEEB3C6B94}" destId="{F2F9ABB8-C11F-4926-8954-919DAA5DAA79}" srcOrd="2" destOrd="0" presId="urn:microsoft.com/office/officeart/2018/2/layout/IconVerticalSolidList"/>
    <dgm:cxn modelId="{6C8EC2E6-CAEC-424E-878E-A354E11462D4}" type="presParOf" srcId="{1F2FD630-D60A-462B-90C2-D8BEEB3C6B94}" destId="{938FC965-7253-4543-89EE-35A111BC95A9}" srcOrd="3" destOrd="0" presId="urn:microsoft.com/office/officeart/2018/2/layout/IconVerticalSolidList"/>
    <dgm:cxn modelId="{0B87243C-320D-4FD9-9AEF-6194B2B89752}" type="presParOf" srcId="{CC1553EE-93B5-42A2-AE11-27DE0F4B5748}" destId="{255F6444-8DB2-431E-A2ED-57F8D5EC5354}" srcOrd="1" destOrd="0" presId="urn:microsoft.com/office/officeart/2018/2/layout/IconVerticalSolidList"/>
    <dgm:cxn modelId="{7D32AB5C-4B0D-48F3-93EF-2EBD2FB482CD}" type="presParOf" srcId="{CC1553EE-93B5-42A2-AE11-27DE0F4B5748}" destId="{7CE3CBA0-692B-4E75-9651-AB07C5A52509}" srcOrd="2" destOrd="0" presId="urn:microsoft.com/office/officeart/2018/2/layout/IconVerticalSolidList"/>
    <dgm:cxn modelId="{CCC0944E-22ED-4B80-9B55-32C80045C3C7}" type="presParOf" srcId="{7CE3CBA0-692B-4E75-9651-AB07C5A52509}" destId="{7E72DF3E-C248-47A4-8C54-D7CCF56A77CF}" srcOrd="0" destOrd="0" presId="urn:microsoft.com/office/officeart/2018/2/layout/IconVerticalSolidList"/>
    <dgm:cxn modelId="{73D8E360-7AF9-4C86-AE76-6B65FB9B3D51}" type="presParOf" srcId="{7CE3CBA0-692B-4E75-9651-AB07C5A52509}" destId="{A1B62F9A-C5D6-4B7C-B714-554F572A0F2C}" srcOrd="1" destOrd="0" presId="urn:microsoft.com/office/officeart/2018/2/layout/IconVerticalSolidList"/>
    <dgm:cxn modelId="{026FF3FC-B89F-4A69-A822-AB73A4D5F165}" type="presParOf" srcId="{7CE3CBA0-692B-4E75-9651-AB07C5A52509}" destId="{B90F3C95-89EE-493B-8C67-DD7C0AABC99C}" srcOrd="2" destOrd="0" presId="urn:microsoft.com/office/officeart/2018/2/layout/IconVerticalSolidList"/>
    <dgm:cxn modelId="{66F5FAF4-A7DB-4381-9697-ACCCDC438B82}" type="presParOf" srcId="{7CE3CBA0-692B-4E75-9651-AB07C5A52509}" destId="{22DE48E3-EDD1-463C-8420-5A75014E0DD1}" srcOrd="3" destOrd="0" presId="urn:microsoft.com/office/officeart/2018/2/layout/IconVerticalSolidList"/>
    <dgm:cxn modelId="{153CDB93-AC3C-4C2D-95D5-2680B2B67631}" type="presParOf" srcId="{CC1553EE-93B5-42A2-AE11-27DE0F4B5748}" destId="{19618E9B-FC47-4C19-AD27-2F68701FFF39}" srcOrd="3" destOrd="0" presId="urn:microsoft.com/office/officeart/2018/2/layout/IconVerticalSolidList"/>
    <dgm:cxn modelId="{B6B02314-1EA2-4FD4-824B-DAF8A4A31791}" type="presParOf" srcId="{CC1553EE-93B5-42A2-AE11-27DE0F4B5748}" destId="{7725AF26-C224-42F0-A196-788B74365287}" srcOrd="4" destOrd="0" presId="urn:microsoft.com/office/officeart/2018/2/layout/IconVerticalSolidList"/>
    <dgm:cxn modelId="{F3F4CFD5-2A8D-4951-97CC-A09234B851B8}" type="presParOf" srcId="{7725AF26-C224-42F0-A196-788B74365287}" destId="{CFC82F79-7172-4720-981D-E83FF6BB2B7F}" srcOrd="0" destOrd="0" presId="urn:microsoft.com/office/officeart/2018/2/layout/IconVerticalSolidList"/>
    <dgm:cxn modelId="{5705D965-EC57-40F9-AEB9-A662AE9C6693}" type="presParOf" srcId="{7725AF26-C224-42F0-A196-788B74365287}" destId="{C1434B1E-0112-4D91-A1EF-E462040983FD}" srcOrd="1" destOrd="0" presId="urn:microsoft.com/office/officeart/2018/2/layout/IconVerticalSolidList"/>
    <dgm:cxn modelId="{8EA68042-7594-4EA4-AA32-32F20709CDF5}" type="presParOf" srcId="{7725AF26-C224-42F0-A196-788B74365287}" destId="{C03B09F8-26E5-4EBD-8622-65040BE74629}" srcOrd="2" destOrd="0" presId="urn:microsoft.com/office/officeart/2018/2/layout/IconVerticalSolidList"/>
    <dgm:cxn modelId="{4C7F1EFB-2CC1-4F7A-ADAA-E6984F0798AA}" type="presParOf" srcId="{7725AF26-C224-42F0-A196-788B74365287}" destId="{049F0746-D554-419D-95F6-D8B79EE6AA8E}" srcOrd="3" destOrd="0" presId="urn:microsoft.com/office/officeart/2018/2/layout/IconVerticalSolidList"/>
    <dgm:cxn modelId="{5F3AF078-CEB2-43D1-AEB4-CBD16E75B541}" type="presParOf" srcId="{CC1553EE-93B5-42A2-AE11-27DE0F4B5748}" destId="{D36034A6-E091-4E66-8E30-F90B30989AC5}" srcOrd="5" destOrd="0" presId="urn:microsoft.com/office/officeart/2018/2/layout/IconVerticalSolidList"/>
    <dgm:cxn modelId="{35AD77F7-CC59-4EF6-9C34-2C97E037C32E}" type="presParOf" srcId="{CC1553EE-93B5-42A2-AE11-27DE0F4B5748}" destId="{9B9A2278-A474-4713-8A7D-B177666584C8}" srcOrd="6" destOrd="0" presId="urn:microsoft.com/office/officeart/2018/2/layout/IconVerticalSolidList"/>
    <dgm:cxn modelId="{522D1F50-F3B4-4AB1-9902-D8136E1E427C}" type="presParOf" srcId="{9B9A2278-A474-4713-8A7D-B177666584C8}" destId="{3940D0B0-C0F2-4197-B035-ACE34B1B9838}" srcOrd="0" destOrd="0" presId="urn:microsoft.com/office/officeart/2018/2/layout/IconVerticalSolidList"/>
    <dgm:cxn modelId="{BFA72E2E-763E-4957-A4FF-CA70C549052D}" type="presParOf" srcId="{9B9A2278-A474-4713-8A7D-B177666584C8}" destId="{59E5F56D-E4FB-4163-8FCE-8C946DFF6CE2}" srcOrd="1" destOrd="0" presId="urn:microsoft.com/office/officeart/2018/2/layout/IconVerticalSolidList"/>
    <dgm:cxn modelId="{FBCA560E-8429-4263-8310-F36A7C0B6295}" type="presParOf" srcId="{9B9A2278-A474-4713-8A7D-B177666584C8}" destId="{73839751-A97C-431B-B5FC-40BFE68778C8}" srcOrd="2" destOrd="0" presId="urn:microsoft.com/office/officeart/2018/2/layout/IconVerticalSolidList"/>
    <dgm:cxn modelId="{66D84D06-C552-4899-9C9F-0A1ACFF47E06}" type="presParOf" srcId="{9B9A2278-A474-4713-8A7D-B177666584C8}" destId="{2A19ACC0-5B80-468B-8460-E5CD3DCC710F}" srcOrd="3" destOrd="0" presId="urn:microsoft.com/office/officeart/2018/2/layout/IconVerticalSolidList"/>
    <dgm:cxn modelId="{04D22859-2747-40B4-AF70-663CD47221F4}" type="presParOf" srcId="{CC1553EE-93B5-42A2-AE11-27DE0F4B5748}" destId="{D4E40AF0-E8D3-458F-AFEC-A3AA728C87D6}" srcOrd="7" destOrd="0" presId="urn:microsoft.com/office/officeart/2018/2/layout/IconVerticalSolidList"/>
    <dgm:cxn modelId="{CEC61233-A475-45E3-AECF-56353407EFBA}" type="presParOf" srcId="{CC1553EE-93B5-42A2-AE11-27DE0F4B5748}" destId="{8A09D8C9-3DEE-4283-B619-7E3971270DC7}" srcOrd="8" destOrd="0" presId="urn:microsoft.com/office/officeart/2018/2/layout/IconVerticalSolidList"/>
    <dgm:cxn modelId="{48184F3C-8E06-4C05-969D-DAB740D0E125}" type="presParOf" srcId="{8A09D8C9-3DEE-4283-B619-7E3971270DC7}" destId="{0D0D294B-8F30-47CC-AE02-2F2ADB14B266}" srcOrd="0" destOrd="0" presId="urn:microsoft.com/office/officeart/2018/2/layout/IconVerticalSolidList"/>
    <dgm:cxn modelId="{9C549E17-B9AB-47C1-85AC-0B94D6A1FDA7}" type="presParOf" srcId="{8A09D8C9-3DEE-4283-B619-7E3971270DC7}" destId="{C314F30A-9FDF-456D-9809-BE543C7D2668}" srcOrd="1" destOrd="0" presId="urn:microsoft.com/office/officeart/2018/2/layout/IconVerticalSolidList"/>
    <dgm:cxn modelId="{365811A6-F525-4901-B832-6648881989C7}" type="presParOf" srcId="{8A09D8C9-3DEE-4283-B619-7E3971270DC7}" destId="{439019B0-3F28-4779-9BF4-BB6AE99EF5DA}" srcOrd="2" destOrd="0" presId="urn:microsoft.com/office/officeart/2018/2/layout/IconVerticalSolidList"/>
    <dgm:cxn modelId="{97554B11-C102-4F87-9E1C-42E00A1C94F8}" type="presParOf" srcId="{8A09D8C9-3DEE-4283-B619-7E3971270DC7}" destId="{2C492AD1-F57E-4527-88EF-AD0757C5419A}" srcOrd="3" destOrd="0" presId="urn:microsoft.com/office/officeart/2018/2/layout/IconVerticalSolidList"/>
    <dgm:cxn modelId="{EDFC438E-085D-44CE-AAEB-90AA2A11A919}" type="presParOf" srcId="{CC1553EE-93B5-42A2-AE11-27DE0F4B5748}" destId="{17FB405D-1280-4BDF-BE39-DB16CE325453}" srcOrd="9" destOrd="0" presId="urn:microsoft.com/office/officeart/2018/2/layout/IconVerticalSolidList"/>
    <dgm:cxn modelId="{8B691B8C-D125-4BF7-B960-6FB8C97F50ED}" type="presParOf" srcId="{CC1553EE-93B5-42A2-AE11-27DE0F4B5748}" destId="{06279D1E-0AB4-430F-B6B1-E3C818BF8CFD}" srcOrd="10" destOrd="0" presId="urn:microsoft.com/office/officeart/2018/2/layout/IconVerticalSolidList"/>
    <dgm:cxn modelId="{3E126909-BE29-4670-94D2-5DBBB30F9D9E}" type="presParOf" srcId="{06279D1E-0AB4-430F-B6B1-E3C818BF8CFD}" destId="{A9DDC3A8-DE0A-43C8-BF04-3578118CFE08}" srcOrd="0" destOrd="0" presId="urn:microsoft.com/office/officeart/2018/2/layout/IconVerticalSolidList"/>
    <dgm:cxn modelId="{1778AF95-C151-479B-A16E-2AF65F0E4BD2}" type="presParOf" srcId="{06279D1E-0AB4-430F-B6B1-E3C818BF8CFD}" destId="{FEB250AA-7E74-474C-987D-B10CA1A53365}" srcOrd="1" destOrd="0" presId="urn:microsoft.com/office/officeart/2018/2/layout/IconVerticalSolidList"/>
    <dgm:cxn modelId="{CF0808E4-0251-43E0-8546-3DFEED088A26}" type="presParOf" srcId="{06279D1E-0AB4-430F-B6B1-E3C818BF8CFD}" destId="{1F9106D8-45AA-4BD3-9C6B-88824CCF7A38}" srcOrd="2" destOrd="0" presId="urn:microsoft.com/office/officeart/2018/2/layout/IconVerticalSolidList"/>
    <dgm:cxn modelId="{48FBD142-2B7E-46D8-BF4A-2A6297AF286C}" type="presParOf" srcId="{06279D1E-0AB4-430F-B6B1-E3C818BF8CFD}" destId="{DDE5367C-09B8-45C6-B19A-2E7FC96887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823820-676B-4715-9B0F-05C3EF981EF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778C70-4FE2-4C3B-9FD5-62F234324840}">
      <dgm:prSet/>
      <dgm:spPr/>
      <dgm:t>
        <a:bodyPr/>
        <a:lstStyle/>
        <a:p>
          <a:pPr>
            <a:lnSpc>
              <a:spcPct val="100000"/>
            </a:lnSpc>
          </a:pPr>
          <a:r>
            <a:rPr lang="en-US" dirty="0"/>
            <a:t>Machine-based classifier learns to make a classification based on past observation from the data sets. </a:t>
          </a:r>
        </a:p>
      </dgm:t>
    </dgm:pt>
    <dgm:pt modelId="{AE34807A-F67B-43F3-97D7-EF9E17DEF262}" type="parTrans" cxnId="{1A5505EA-94D7-42C4-99FC-D792003CFB0F}">
      <dgm:prSet/>
      <dgm:spPr/>
      <dgm:t>
        <a:bodyPr/>
        <a:lstStyle/>
        <a:p>
          <a:endParaRPr lang="en-US"/>
        </a:p>
      </dgm:t>
    </dgm:pt>
    <dgm:pt modelId="{7DECB044-5DD9-49CD-A681-077EED67638B}" type="sibTrans" cxnId="{1A5505EA-94D7-42C4-99FC-D792003CFB0F}">
      <dgm:prSet/>
      <dgm:spPr/>
      <dgm:t>
        <a:bodyPr/>
        <a:lstStyle/>
        <a:p>
          <a:endParaRPr lang="en-US"/>
        </a:p>
      </dgm:t>
    </dgm:pt>
    <dgm:pt modelId="{775CBAC6-DC1E-4D85-BC0D-95CA77D432C1}">
      <dgm:prSet/>
      <dgm:spPr/>
      <dgm:t>
        <a:bodyPr/>
        <a:lstStyle/>
        <a:p>
          <a:pPr>
            <a:lnSpc>
              <a:spcPct val="100000"/>
            </a:lnSpc>
          </a:pPr>
          <a:r>
            <a:rPr lang="en-US"/>
            <a:t>User data is prelabeled as tarin and test data. </a:t>
          </a:r>
        </a:p>
      </dgm:t>
    </dgm:pt>
    <dgm:pt modelId="{CF225D68-BC7C-4A6B-87D0-431BC8542B70}" type="parTrans" cxnId="{A35582B8-5BFB-4072-BBB6-7198622974C3}">
      <dgm:prSet/>
      <dgm:spPr/>
      <dgm:t>
        <a:bodyPr/>
        <a:lstStyle/>
        <a:p>
          <a:endParaRPr lang="en-US"/>
        </a:p>
      </dgm:t>
    </dgm:pt>
    <dgm:pt modelId="{80480947-07FB-4F78-98C3-73EC9F1EE299}" type="sibTrans" cxnId="{A35582B8-5BFB-4072-BBB6-7198622974C3}">
      <dgm:prSet/>
      <dgm:spPr/>
      <dgm:t>
        <a:bodyPr/>
        <a:lstStyle/>
        <a:p>
          <a:endParaRPr lang="en-US"/>
        </a:p>
      </dgm:t>
    </dgm:pt>
    <dgm:pt modelId="{F5C4E586-0C66-4E8E-A3C0-B058E9FA3242}">
      <dgm:prSet/>
      <dgm:spPr/>
      <dgm:t>
        <a:bodyPr/>
        <a:lstStyle/>
        <a:p>
          <a:pPr>
            <a:lnSpc>
              <a:spcPct val="100000"/>
            </a:lnSpc>
          </a:pPr>
          <a:r>
            <a:rPr lang="en-US" dirty="0"/>
            <a:t>It collects the classification strategy from the previous inputs and learns continuously. </a:t>
          </a:r>
        </a:p>
      </dgm:t>
    </dgm:pt>
    <dgm:pt modelId="{152B0817-101F-438B-B514-EE077FF569FF}" type="parTrans" cxnId="{EE7ACC2A-AABF-44B5-B78D-48031786A55D}">
      <dgm:prSet/>
      <dgm:spPr/>
      <dgm:t>
        <a:bodyPr/>
        <a:lstStyle/>
        <a:p>
          <a:endParaRPr lang="en-US"/>
        </a:p>
      </dgm:t>
    </dgm:pt>
    <dgm:pt modelId="{0512A435-4533-4049-9513-4D104D999FFD}" type="sibTrans" cxnId="{EE7ACC2A-AABF-44B5-B78D-48031786A55D}">
      <dgm:prSet/>
      <dgm:spPr/>
      <dgm:t>
        <a:bodyPr/>
        <a:lstStyle/>
        <a:p>
          <a:endParaRPr lang="en-US"/>
        </a:p>
      </dgm:t>
    </dgm:pt>
    <dgm:pt modelId="{CDD12EC0-0062-4131-891A-954DEA60E599}">
      <dgm:prSet/>
      <dgm:spPr/>
      <dgm:t>
        <a:bodyPr/>
        <a:lstStyle/>
        <a:p>
          <a:pPr>
            <a:lnSpc>
              <a:spcPct val="100000"/>
            </a:lnSpc>
          </a:pPr>
          <a:r>
            <a:rPr lang="en-US" dirty="0"/>
            <a:t>Machine-based classifier uses different feature extraction techniques</a:t>
          </a:r>
        </a:p>
      </dgm:t>
    </dgm:pt>
    <dgm:pt modelId="{6BCA1BF8-AC15-47E1-8861-D6C6F5DE0E63}" type="parTrans" cxnId="{5DA663A1-CAA1-4F61-BA85-54BDBA684DBD}">
      <dgm:prSet/>
      <dgm:spPr/>
      <dgm:t>
        <a:bodyPr/>
        <a:lstStyle/>
        <a:p>
          <a:endParaRPr lang="en-US"/>
        </a:p>
      </dgm:t>
    </dgm:pt>
    <dgm:pt modelId="{154C7971-C524-4F8E-8B04-A1513787802C}" type="sibTrans" cxnId="{5DA663A1-CAA1-4F61-BA85-54BDBA684DBD}">
      <dgm:prSet/>
      <dgm:spPr/>
      <dgm:t>
        <a:bodyPr/>
        <a:lstStyle/>
        <a:p>
          <a:endParaRPr lang="en-US"/>
        </a:p>
      </dgm:t>
    </dgm:pt>
    <dgm:pt modelId="{B6CDE63D-396F-487E-8C8A-3C981CC59FAE}" type="pres">
      <dgm:prSet presAssocID="{E4823820-676B-4715-9B0F-05C3EF981EF6}" presName="root" presStyleCnt="0">
        <dgm:presLayoutVars>
          <dgm:dir/>
          <dgm:resizeHandles val="exact"/>
        </dgm:presLayoutVars>
      </dgm:prSet>
      <dgm:spPr/>
    </dgm:pt>
    <dgm:pt modelId="{A2AAB9B8-0758-427C-B3FB-D33ED183F349}" type="pres">
      <dgm:prSet presAssocID="{ED778C70-4FE2-4C3B-9FD5-62F234324840}" presName="compNode" presStyleCnt="0"/>
      <dgm:spPr/>
    </dgm:pt>
    <dgm:pt modelId="{206E3555-5016-4BD2-84A2-84BEA9813AEA}" type="pres">
      <dgm:prSet presAssocID="{ED778C70-4FE2-4C3B-9FD5-62F234324840}" presName="bgRect" presStyleLbl="bgShp" presStyleIdx="0" presStyleCnt="4"/>
      <dgm:spPr/>
    </dgm:pt>
    <dgm:pt modelId="{53C08639-1704-4A09-8B8B-259905BAF16B}" type="pres">
      <dgm:prSet presAssocID="{ED778C70-4FE2-4C3B-9FD5-62F2343248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948992A-9D42-4220-9B9E-1F9204893235}" type="pres">
      <dgm:prSet presAssocID="{ED778C70-4FE2-4C3B-9FD5-62F234324840}" presName="spaceRect" presStyleCnt="0"/>
      <dgm:spPr/>
    </dgm:pt>
    <dgm:pt modelId="{505B5B97-12AB-49F4-A92D-C2C58A55AFF9}" type="pres">
      <dgm:prSet presAssocID="{ED778C70-4FE2-4C3B-9FD5-62F234324840}" presName="parTx" presStyleLbl="revTx" presStyleIdx="0" presStyleCnt="4">
        <dgm:presLayoutVars>
          <dgm:chMax val="0"/>
          <dgm:chPref val="0"/>
        </dgm:presLayoutVars>
      </dgm:prSet>
      <dgm:spPr/>
    </dgm:pt>
    <dgm:pt modelId="{C311B983-58F8-4737-BAF0-BE678A63D005}" type="pres">
      <dgm:prSet presAssocID="{7DECB044-5DD9-49CD-A681-077EED67638B}" presName="sibTrans" presStyleCnt="0"/>
      <dgm:spPr/>
    </dgm:pt>
    <dgm:pt modelId="{52D0F149-A268-42DC-B649-186F1BDB7023}" type="pres">
      <dgm:prSet presAssocID="{775CBAC6-DC1E-4D85-BC0D-95CA77D432C1}" presName="compNode" presStyleCnt="0"/>
      <dgm:spPr/>
    </dgm:pt>
    <dgm:pt modelId="{7D8FB17B-F265-4082-915D-3275E3AC1567}" type="pres">
      <dgm:prSet presAssocID="{775CBAC6-DC1E-4D85-BC0D-95CA77D432C1}" presName="bgRect" presStyleLbl="bgShp" presStyleIdx="1" presStyleCnt="4"/>
      <dgm:spPr/>
    </dgm:pt>
    <dgm:pt modelId="{AABDC80F-48E0-41F9-8E63-98DD0334EE88}" type="pres">
      <dgm:prSet presAssocID="{775CBAC6-DC1E-4D85-BC0D-95CA77D432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4B4F7EC2-A00C-4A7F-98A1-8595B75E4CA2}" type="pres">
      <dgm:prSet presAssocID="{775CBAC6-DC1E-4D85-BC0D-95CA77D432C1}" presName="spaceRect" presStyleCnt="0"/>
      <dgm:spPr/>
    </dgm:pt>
    <dgm:pt modelId="{FF352857-264E-4FEB-9722-296EE26DEB81}" type="pres">
      <dgm:prSet presAssocID="{775CBAC6-DC1E-4D85-BC0D-95CA77D432C1}" presName="parTx" presStyleLbl="revTx" presStyleIdx="1" presStyleCnt="4">
        <dgm:presLayoutVars>
          <dgm:chMax val="0"/>
          <dgm:chPref val="0"/>
        </dgm:presLayoutVars>
      </dgm:prSet>
      <dgm:spPr/>
    </dgm:pt>
    <dgm:pt modelId="{5A9CCAF7-0481-4FC1-A2D9-8348320887CA}" type="pres">
      <dgm:prSet presAssocID="{80480947-07FB-4F78-98C3-73EC9F1EE299}" presName="sibTrans" presStyleCnt="0"/>
      <dgm:spPr/>
    </dgm:pt>
    <dgm:pt modelId="{DDB77BB3-47DD-4AC8-9D05-82FFEA285362}" type="pres">
      <dgm:prSet presAssocID="{F5C4E586-0C66-4E8E-A3C0-B058E9FA3242}" presName="compNode" presStyleCnt="0"/>
      <dgm:spPr/>
    </dgm:pt>
    <dgm:pt modelId="{72B7DC8D-0663-4099-BFD3-444823CDE78D}" type="pres">
      <dgm:prSet presAssocID="{F5C4E586-0C66-4E8E-A3C0-B058E9FA3242}" presName="bgRect" presStyleLbl="bgShp" presStyleIdx="2" presStyleCnt="4"/>
      <dgm:spPr/>
    </dgm:pt>
    <dgm:pt modelId="{49AB4A74-D485-4B66-88CA-A0CB96DA021F}" type="pres">
      <dgm:prSet presAssocID="{F5C4E586-0C66-4E8E-A3C0-B058E9FA32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A74C7ADA-0B02-4879-9C3A-482F837A614C}" type="pres">
      <dgm:prSet presAssocID="{F5C4E586-0C66-4E8E-A3C0-B058E9FA3242}" presName="spaceRect" presStyleCnt="0"/>
      <dgm:spPr/>
    </dgm:pt>
    <dgm:pt modelId="{FC741825-64FF-459D-AAA6-00367E0457AD}" type="pres">
      <dgm:prSet presAssocID="{F5C4E586-0C66-4E8E-A3C0-B058E9FA3242}" presName="parTx" presStyleLbl="revTx" presStyleIdx="2" presStyleCnt="4">
        <dgm:presLayoutVars>
          <dgm:chMax val="0"/>
          <dgm:chPref val="0"/>
        </dgm:presLayoutVars>
      </dgm:prSet>
      <dgm:spPr/>
    </dgm:pt>
    <dgm:pt modelId="{9F1829F0-BF75-41C4-9842-46114B7C5CDC}" type="pres">
      <dgm:prSet presAssocID="{0512A435-4533-4049-9513-4D104D999FFD}" presName="sibTrans" presStyleCnt="0"/>
      <dgm:spPr/>
    </dgm:pt>
    <dgm:pt modelId="{6AC60E24-A3BF-4389-9598-F4619062A930}" type="pres">
      <dgm:prSet presAssocID="{CDD12EC0-0062-4131-891A-954DEA60E599}" presName="compNode" presStyleCnt="0"/>
      <dgm:spPr/>
    </dgm:pt>
    <dgm:pt modelId="{7DD1A3BD-076A-4C20-B62C-07BCD4703DAB}" type="pres">
      <dgm:prSet presAssocID="{CDD12EC0-0062-4131-891A-954DEA60E599}" presName="bgRect" presStyleLbl="bgShp" presStyleIdx="3" presStyleCnt="4"/>
      <dgm:spPr/>
    </dgm:pt>
    <dgm:pt modelId="{DD928287-F450-4763-B572-C35F06A81556}" type="pres">
      <dgm:prSet presAssocID="{CDD12EC0-0062-4131-891A-954DEA60E59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hopping bag"/>
        </a:ext>
      </dgm:extLst>
    </dgm:pt>
    <dgm:pt modelId="{360C99E0-7B34-4AEE-A94C-FB13042CB467}" type="pres">
      <dgm:prSet presAssocID="{CDD12EC0-0062-4131-891A-954DEA60E599}" presName="spaceRect" presStyleCnt="0"/>
      <dgm:spPr/>
    </dgm:pt>
    <dgm:pt modelId="{FEDFDF01-64C3-40E9-AFF3-F7673933F400}" type="pres">
      <dgm:prSet presAssocID="{CDD12EC0-0062-4131-891A-954DEA60E599}" presName="parTx" presStyleLbl="revTx" presStyleIdx="3" presStyleCnt="4">
        <dgm:presLayoutVars>
          <dgm:chMax val="0"/>
          <dgm:chPref val="0"/>
        </dgm:presLayoutVars>
      </dgm:prSet>
      <dgm:spPr/>
    </dgm:pt>
  </dgm:ptLst>
  <dgm:cxnLst>
    <dgm:cxn modelId="{DA01D418-EA0C-410C-A8F3-62B4C1E557F6}" type="presOf" srcId="{F5C4E586-0C66-4E8E-A3C0-B058E9FA3242}" destId="{FC741825-64FF-459D-AAA6-00367E0457AD}" srcOrd="0" destOrd="0" presId="urn:microsoft.com/office/officeart/2018/2/layout/IconVerticalSolidList"/>
    <dgm:cxn modelId="{EE7ACC2A-AABF-44B5-B78D-48031786A55D}" srcId="{E4823820-676B-4715-9B0F-05C3EF981EF6}" destId="{F5C4E586-0C66-4E8E-A3C0-B058E9FA3242}" srcOrd="2" destOrd="0" parTransId="{152B0817-101F-438B-B514-EE077FF569FF}" sibTransId="{0512A435-4533-4049-9513-4D104D999FFD}"/>
    <dgm:cxn modelId="{F54C0B47-8DB4-4B38-BDCA-6277BEF6614C}" type="presOf" srcId="{ED778C70-4FE2-4C3B-9FD5-62F234324840}" destId="{505B5B97-12AB-49F4-A92D-C2C58A55AFF9}" srcOrd="0" destOrd="0" presId="urn:microsoft.com/office/officeart/2018/2/layout/IconVerticalSolidList"/>
    <dgm:cxn modelId="{7E01844A-8EC2-4962-9368-CE266FC6A633}" type="presOf" srcId="{E4823820-676B-4715-9B0F-05C3EF981EF6}" destId="{B6CDE63D-396F-487E-8C8A-3C981CC59FAE}" srcOrd="0" destOrd="0" presId="urn:microsoft.com/office/officeart/2018/2/layout/IconVerticalSolidList"/>
    <dgm:cxn modelId="{ED199A82-0F55-4EF5-8A58-B5FCB7507917}" type="presOf" srcId="{775CBAC6-DC1E-4D85-BC0D-95CA77D432C1}" destId="{FF352857-264E-4FEB-9722-296EE26DEB81}" srcOrd="0" destOrd="0" presId="urn:microsoft.com/office/officeart/2018/2/layout/IconVerticalSolidList"/>
    <dgm:cxn modelId="{5DA663A1-CAA1-4F61-BA85-54BDBA684DBD}" srcId="{E4823820-676B-4715-9B0F-05C3EF981EF6}" destId="{CDD12EC0-0062-4131-891A-954DEA60E599}" srcOrd="3" destOrd="0" parTransId="{6BCA1BF8-AC15-47E1-8861-D6C6F5DE0E63}" sibTransId="{154C7971-C524-4F8E-8B04-A1513787802C}"/>
    <dgm:cxn modelId="{9F2A7CAC-BB3E-4C56-92C9-FA58B6F05837}" type="presOf" srcId="{CDD12EC0-0062-4131-891A-954DEA60E599}" destId="{FEDFDF01-64C3-40E9-AFF3-F7673933F400}" srcOrd="0" destOrd="0" presId="urn:microsoft.com/office/officeart/2018/2/layout/IconVerticalSolidList"/>
    <dgm:cxn modelId="{A35582B8-5BFB-4072-BBB6-7198622974C3}" srcId="{E4823820-676B-4715-9B0F-05C3EF981EF6}" destId="{775CBAC6-DC1E-4D85-BC0D-95CA77D432C1}" srcOrd="1" destOrd="0" parTransId="{CF225D68-BC7C-4A6B-87D0-431BC8542B70}" sibTransId="{80480947-07FB-4F78-98C3-73EC9F1EE299}"/>
    <dgm:cxn modelId="{1A5505EA-94D7-42C4-99FC-D792003CFB0F}" srcId="{E4823820-676B-4715-9B0F-05C3EF981EF6}" destId="{ED778C70-4FE2-4C3B-9FD5-62F234324840}" srcOrd="0" destOrd="0" parTransId="{AE34807A-F67B-43F3-97D7-EF9E17DEF262}" sibTransId="{7DECB044-5DD9-49CD-A681-077EED67638B}"/>
    <dgm:cxn modelId="{9A082B87-E78C-4626-B5BB-CD1DF315ECE9}" type="presParOf" srcId="{B6CDE63D-396F-487E-8C8A-3C981CC59FAE}" destId="{A2AAB9B8-0758-427C-B3FB-D33ED183F349}" srcOrd="0" destOrd="0" presId="urn:microsoft.com/office/officeart/2018/2/layout/IconVerticalSolidList"/>
    <dgm:cxn modelId="{B6725EF4-F3D9-4ED0-A574-6F72552D3435}" type="presParOf" srcId="{A2AAB9B8-0758-427C-B3FB-D33ED183F349}" destId="{206E3555-5016-4BD2-84A2-84BEA9813AEA}" srcOrd="0" destOrd="0" presId="urn:microsoft.com/office/officeart/2018/2/layout/IconVerticalSolidList"/>
    <dgm:cxn modelId="{7E86F714-731E-4547-AB71-055216DB47BE}" type="presParOf" srcId="{A2AAB9B8-0758-427C-B3FB-D33ED183F349}" destId="{53C08639-1704-4A09-8B8B-259905BAF16B}" srcOrd="1" destOrd="0" presId="urn:microsoft.com/office/officeart/2018/2/layout/IconVerticalSolidList"/>
    <dgm:cxn modelId="{6C539A54-66EB-4B4D-9F10-D92402067EF9}" type="presParOf" srcId="{A2AAB9B8-0758-427C-B3FB-D33ED183F349}" destId="{2948992A-9D42-4220-9B9E-1F9204893235}" srcOrd="2" destOrd="0" presId="urn:microsoft.com/office/officeart/2018/2/layout/IconVerticalSolidList"/>
    <dgm:cxn modelId="{38A4B16C-72D3-4543-B9CC-C6B6F963A51B}" type="presParOf" srcId="{A2AAB9B8-0758-427C-B3FB-D33ED183F349}" destId="{505B5B97-12AB-49F4-A92D-C2C58A55AFF9}" srcOrd="3" destOrd="0" presId="urn:microsoft.com/office/officeart/2018/2/layout/IconVerticalSolidList"/>
    <dgm:cxn modelId="{07C66E01-1C4C-4658-951E-CCF913A3CF28}" type="presParOf" srcId="{B6CDE63D-396F-487E-8C8A-3C981CC59FAE}" destId="{C311B983-58F8-4737-BAF0-BE678A63D005}" srcOrd="1" destOrd="0" presId="urn:microsoft.com/office/officeart/2018/2/layout/IconVerticalSolidList"/>
    <dgm:cxn modelId="{98520C3C-43E1-4F5A-8DA1-0AA4104F1D20}" type="presParOf" srcId="{B6CDE63D-396F-487E-8C8A-3C981CC59FAE}" destId="{52D0F149-A268-42DC-B649-186F1BDB7023}" srcOrd="2" destOrd="0" presId="urn:microsoft.com/office/officeart/2018/2/layout/IconVerticalSolidList"/>
    <dgm:cxn modelId="{2AF2969E-14C5-4256-B8D2-1031B8410DB0}" type="presParOf" srcId="{52D0F149-A268-42DC-B649-186F1BDB7023}" destId="{7D8FB17B-F265-4082-915D-3275E3AC1567}" srcOrd="0" destOrd="0" presId="urn:microsoft.com/office/officeart/2018/2/layout/IconVerticalSolidList"/>
    <dgm:cxn modelId="{B1DD2B9D-A756-4BFC-84B1-2A1B596CC1D9}" type="presParOf" srcId="{52D0F149-A268-42DC-B649-186F1BDB7023}" destId="{AABDC80F-48E0-41F9-8E63-98DD0334EE88}" srcOrd="1" destOrd="0" presId="urn:microsoft.com/office/officeart/2018/2/layout/IconVerticalSolidList"/>
    <dgm:cxn modelId="{2B83AE79-46A1-4DA8-AAA5-070801BF865C}" type="presParOf" srcId="{52D0F149-A268-42DC-B649-186F1BDB7023}" destId="{4B4F7EC2-A00C-4A7F-98A1-8595B75E4CA2}" srcOrd="2" destOrd="0" presId="urn:microsoft.com/office/officeart/2018/2/layout/IconVerticalSolidList"/>
    <dgm:cxn modelId="{6F8EB5FF-091B-4432-986A-5B9085CBFC2C}" type="presParOf" srcId="{52D0F149-A268-42DC-B649-186F1BDB7023}" destId="{FF352857-264E-4FEB-9722-296EE26DEB81}" srcOrd="3" destOrd="0" presId="urn:microsoft.com/office/officeart/2018/2/layout/IconVerticalSolidList"/>
    <dgm:cxn modelId="{F2F9645D-B46C-4B60-BE1F-EBDC38F9B74F}" type="presParOf" srcId="{B6CDE63D-396F-487E-8C8A-3C981CC59FAE}" destId="{5A9CCAF7-0481-4FC1-A2D9-8348320887CA}" srcOrd="3" destOrd="0" presId="urn:microsoft.com/office/officeart/2018/2/layout/IconVerticalSolidList"/>
    <dgm:cxn modelId="{255D5952-A371-465B-B72C-69882C516F76}" type="presParOf" srcId="{B6CDE63D-396F-487E-8C8A-3C981CC59FAE}" destId="{DDB77BB3-47DD-4AC8-9D05-82FFEA285362}" srcOrd="4" destOrd="0" presId="urn:microsoft.com/office/officeart/2018/2/layout/IconVerticalSolidList"/>
    <dgm:cxn modelId="{230AE18A-1C28-479E-9D06-8748841A5F7A}" type="presParOf" srcId="{DDB77BB3-47DD-4AC8-9D05-82FFEA285362}" destId="{72B7DC8D-0663-4099-BFD3-444823CDE78D}" srcOrd="0" destOrd="0" presId="urn:microsoft.com/office/officeart/2018/2/layout/IconVerticalSolidList"/>
    <dgm:cxn modelId="{4851A8BE-E78A-4ACD-BDF3-B44DC323BF3F}" type="presParOf" srcId="{DDB77BB3-47DD-4AC8-9D05-82FFEA285362}" destId="{49AB4A74-D485-4B66-88CA-A0CB96DA021F}" srcOrd="1" destOrd="0" presId="urn:microsoft.com/office/officeart/2018/2/layout/IconVerticalSolidList"/>
    <dgm:cxn modelId="{2D5EC3D5-A858-4652-B203-1F13B6B45F05}" type="presParOf" srcId="{DDB77BB3-47DD-4AC8-9D05-82FFEA285362}" destId="{A74C7ADA-0B02-4879-9C3A-482F837A614C}" srcOrd="2" destOrd="0" presId="urn:microsoft.com/office/officeart/2018/2/layout/IconVerticalSolidList"/>
    <dgm:cxn modelId="{D0C700CC-6963-448C-A330-8D37AFADA4F7}" type="presParOf" srcId="{DDB77BB3-47DD-4AC8-9D05-82FFEA285362}" destId="{FC741825-64FF-459D-AAA6-00367E0457AD}" srcOrd="3" destOrd="0" presId="urn:microsoft.com/office/officeart/2018/2/layout/IconVerticalSolidList"/>
    <dgm:cxn modelId="{A067ACE3-87DC-4C4E-8115-AE494BCD8E45}" type="presParOf" srcId="{B6CDE63D-396F-487E-8C8A-3C981CC59FAE}" destId="{9F1829F0-BF75-41C4-9842-46114B7C5CDC}" srcOrd="5" destOrd="0" presId="urn:microsoft.com/office/officeart/2018/2/layout/IconVerticalSolidList"/>
    <dgm:cxn modelId="{5D128B63-50D3-454A-B153-5EE140B21BEB}" type="presParOf" srcId="{B6CDE63D-396F-487E-8C8A-3C981CC59FAE}" destId="{6AC60E24-A3BF-4389-9598-F4619062A930}" srcOrd="6" destOrd="0" presId="urn:microsoft.com/office/officeart/2018/2/layout/IconVerticalSolidList"/>
    <dgm:cxn modelId="{77AAAF64-533E-465C-8544-7AD964D313AB}" type="presParOf" srcId="{6AC60E24-A3BF-4389-9598-F4619062A930}" destId="{7DD1A3BD-076A-4C20-B62C-07BCD4703DAB}" srcOrd="0" destOrd="0" presId="urn:microsoft.com/office/officeart/2018/2/layout/IconVerticalSolidList"/>
    <dgm:cxn modelId="{71D1A732-6820-4962-BC3B-C224BAF726B6}" type="presParOf" srcId="{6AC60E24-A3BF-4389-9598-F4619062A930}" destId="{DD928287-F450-4763-B572-C35F06A81556}" srcOrd="1" destOrd="0" presId="urn:microsoft.com/office/officeart/2018/2/layout/IconVerticalSolidList"/>
    <dgm:cxn modelId="{FFB0202F-08F6-4BC7-9FC6-5CDB98F86D0F}" type="presParOf" srcId="{6AC60E24-A3BF-4389-9598-F4619062A930}" destId="{360C99E0-7B34-4AEE-A94C-FB13042CB467}" srcOrd="2" destOrd="0" presId="urn:microsoft.com/office/officeart/2018/2/layout/IconVerticalSolidList"/>
    <dgm:cxn modelId="{8497BEBB-6608-4FA4-9029-5FA12D655098}" type="presParOf" srcId="{6AC60E24-A3BF-4389-9598-F4619062A930}" destId="{FEDFDF01-64C3-40E9-AFF3-F7673933F4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AF1168-921C-4B3F-917A-4A84F9F9BD15}"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EEC8C932-EE6D-493D-8530-F1CF98FF6635}">
      <dgm:prSet/>
      <dgm:spPr/>
      <dgm:t>
        <a:bodyPr/>
        <a:lstStyle/>
        <a:p>
          <a:pPr>
            <a:lnSpc>
              <a:spcPct val="100000"/>
            </a:lnSpc>
          </a:pPr>
          <a:r>
            <a:rPr lang="en-US"/>
            <a:t>Setup: Importing Libraries</a:t>
          </a:r>
        </a:p>
      </dgm:t>
    </dgm:pt>
    <dgm:pt modelId="{FAC81F06-FF66-4570-8B30-D37F2A07E59A}" type="parTrans" cxnId="{D9013898-32BE-41F8-AC07-FB07CCDD3B5C}">
      <dgm:prSet/>
      <dgm:spPr/>
      <dgm:t>
        <a:bodyPr/>
        <a:lstStyle/>
        <a:p>
          <a:endParaRPr lang="en-US"/>
        </a:p>
      </dgm:t>
    </dgm:pt>
    <dgm:pt modelId="{B608ED70-94AC-4D03-9AD9-FF34FDEEEB6F}" type="sibTrans" cxnId="{D9013898-32BE-41F8-AC07-FB07CCDD3B5C}">
      <dgm:prSet/>
      <dgm:spPr/>
      <dgm:t>
        <a:bodyPr/>
        <a:lstStyle/>
        <a:p>
          <a:pPr>
            <a:lnSpc>
              <a:spcPct val="100000"/>
            </a:lnSpc>
          </a:pPr>
          <a:endParaRPr lang="en-US"/>
        </a:p>
      </dgm:t>
    </dgm:pt>
    <dgm:pt modelId="{29BEC11B-7090-4072-B62F-2CA1DD5C687F}">
      <dgm:prSet/>
      <dgm:spPr/>
      <dgm:t>
        <a:bodyPr/>
        <a:lstStyle/>
        <a:p>
          <a:pPr>
            <a:lnSpc>
              <a:spcPct val="100000"/>
            </a:lnSpc>
          </a:pPr>
          <a:r>
            <a:rPr lang="en-US"/>
            <a:t>Loading the data set &amp; Exploratory Data Analysis</a:t>
          </a:r>
        </a:p>
      </dgm:t>
    </dgm:pt>
    <dgm:pt modelId="{27D3B2E5-665E-45DA-A381-BA654B9FE839}" type="parTrans" cxnId="{CE99324E-5505-4D65-9B07-E2793CAEABCF}">
      <dgm:prSet/>
      <dgm:spPr/>
      <dgm:t>
        <a:bodyPr/>
        <a:lstStyle/>
        <a:p>
          <a:endParaRPr lang="en-US"/>
        </a:p>
      </dgm:t>
    </dgm:pt>
    <dgm:pt modelId="{27925CED-1C57-442D-8D27-7D56B675D01A}" type="sibTrans" cxnId="{CE99324E-5505-4D65-9B07-E2793CAEABCF}">
      <dgm:prSet/>
      <dgm:spPr/>
      <dgm:t>
        <a:bodyPr/>
        <a:lstStyle/>
        <a:p>
          <a:pPr>
            <a:lnSpc>
              <a:spcPct val="100000"/>
            </a:lnSpc>
          </a:pPr>
          <a:endParaRPr lang="en-US"/>
        </a:p>
      </dgm:t>
    </dgm:pt>
    <dgm:pt modelId="{67E53F2F-B708-4C58-A631-F49090EB1B53}">
      <dgm:prSet/>
      <dgm:spPr/>
      <dgm:t>
        <a:bodyPr/>
        <a:lstStyle/>
        <a:p>
          <a:pPr>
            <a:lnSpc>
              <a:spcPct val="100000"/>
            </a:lnSpc>
          </a:pPr>
          <a:r>
            <a:rPr lang="en-US"/>
            <a:t>Text pre-processing</a:t>
          </a:r>
        </a:p>
      </dgm:t>
    </dgm:pt>
    <dgm:pt modelId="{70B28D24-DB10-47BE-95EC-97EF398502F0}" type="parTrans" cxnId="{F6C86C7C-5C63-4670-9303-AD5A005DF898}">
      <dgm:prSet/>
      <dgm:spPr/>
      <dgm:t>
        <a:bodyPr/>
        <a:lstStyle/>
        <a:p>
          <a:endParaRPr lang="en-US"/>
        </a:p>
      </dgm:t>
    </dgm:pt>
    <dgm:pt modelId="{B8BC3BF1-B497-497A-8DC3-B13DE902BA05}" type="sibTrans" cxnId="{F6C86C7C-5C63-4670-9303-AD5A005DF898}">
      <dgm:prSet/>
      <dgm:spPr/>
      <dgm:t>
        <a:bodyPr/>
        <a:lstStyle/>
        <a:p>
          <a:pPr>
            <a:lnSpc>
              <a:spcPct val="100000"/>
            </a:lnSpc>
          </a:pPr>
          <a:endParaRPr lang="en-US"/>
        </a:p>
      </dgm:t>
    </dgm:pt>
    <dgm:pt modelId="{3EB2B1AF-4BC1-4BA6-867A-05D02671B10B}">
      <dgm:prSet/>
      <dgm:spPr/>
      <dgm:t>
        <a:bodyPr/>
        <a:lstStyle/>
        <a:p>
          <a:pPr>
            <a:lnSpc>
              <a:spcPct val="100000"/>
            </a:lnSpc>
          </a:pPr>
          <a:r>
            <a:rPr lang="en-US"/>
            <a:t>Extracting vectors from text (Vectorization)</a:t>
          </a:r>
        </a:p>
      </dgm:t>
    </dgm:pt>
    <dgm:pt modelId="{76413B41-B887-4DCE-AADE-73E393249B39}" type="parTrans" cxnId="{3CDCEFDC-FA6A-4EC4-83E0-59B0E9F287CC}">
      <dgm:prSet/>
      <dgm:spPr/>
      <dgm:t>
        <a:bodyPr/>
        <a:lstStyle/>
        <a:p>
          <a:endParaRPr lang="en-US"/>
        </a:p>
      </dgm:t>
    </dgm:pt>
    <dgm:pt modelId="{9375FC36-1DB5-4B60-8D1E-BA65CEBC2664}" type="sibTrans" cxnId="{3CDCEFDC-FA6A-4EC4-83E0-59B0E9F287CC}">
      <dgm:prSet/>
      <dgm:spPr/>
      <dgm:t>
        <a:bodyPr/>
        <a:lstStyle/>
        <a:p>
          <a:pPr>
            <a:lnSpc>
              <a:spcPct val="100000"/>
            </a:lnSpc>
          </a:pPr>
          <a:endParaRPr lang="en-US"/>
        </a:p>
      </dgm:t>
    </dgm:pt>
    <dgm:pt modelId="{81DEB17E-AC80-4918-AFD8-94909AF416A4}">
      <dgm:prSet/>
      <dgm:spPr/>
      <dgm:t>
        <a:bodyPr/>
        <a:lstStyle/>
        <a:p>
          <a:pPr>
            <a:lnSpc>
              <a:spcPct val="100000"/>
            </a:lnSpc>
          </a:pPr>
          <a:r>
            <a:rPr lang="en-US" dirty="0"/>
            <a:t>Running ML/DL algorithms</a:t>
          </a:r>
        </a:p>
      </dgm:t>
    </dgm:pt>
    <dgm:pt modelId="{D9C8EF9A-4789-4D74-80D2-9F30B7667DF4}" type="parTrans" cxnId="{F310E378-A533-4320-8298-458AF697520F}">
      <dgm:prSet/>
      <dgm:spPr/>
      <dgm:t>
        <a:bodyPr/>
        <a:lstStyle/>
        <a:p>
          <a:endParaRPr lang="en-US"/>
        </a:p>
      </dgm:t>
    </dgm:pt>
    <dgm:pt modelId="{BFAAA7A2-7FEC-4E71-84CA-30C30616C06B}" type="sibTrans" cxnId="{F310E378-A533-4320-8298-458AF697520F}">
      <dgm:prSet/>
      <dgm:spPr/>
      <dgm:t>
        <a:bodyPr/>
        <a:lstStyle/>
        <a:p>
          <a:pPr>
            <a:lnSpc>
              <a:spcPct val="100000"/>
            </a:lnSpc>
          </a:pPr>
          <a:endParaRPr lang="en-US"/>
        </a:p>
      </dgm:t>
    </dgm:pt>
    <dgm:pt modelId="{F56E6DF4-4979-42E8-8361-B770968C1CF5}">
      <dgm:prSet/>
      <dgm:spPr/>
      <dgm:t>
        <a:bodyPr/>
        <a:lstStyle/>
        <a:p>
          <a:pPr>
            <a:lnSpc>
              <a:spcPct val="100000"/>
            </a:lnSpc>
          </a:pPr>
          <a:r>
            <a:rPr lang="en-US"/>
            <a:t>Evaluate the Algorithms</a:t>
          </a:r>
        </a:p>
      </dgm:t>
    </dgm:pt>
    <dgm:pt modelId="{CD1C8361-D243-4548-A97F-483720798AF8}" type="parTrans" cxnId="{FDE63B1E-CBEE-4889-8D9B-340F9F98B639}">
      <dgm:prSet/>
      <dgm:spPr/>
      <dgm:t>
        <a:bodyPr/>
        <a:lstStyle/>
        <a:p>
          <a:endParaRPr lang="en-US"/>
        </a:p>
      </dgm:t>
    </dgm:pt>
    <dgm:pt modelId="{FD6201F7-2988-4643-9333-BCC80EC94CB8}" type="sibTrans" cxnId="{FDE63B1E-CBEE-4889-8D9B-340F9F98B639}">
      <dgm:prSet/>
      <dgm:spPr/>
      <dgm:t>
        <a:bodyPr/>
        <a:lstStyle/>
        <a:p>
          <a:pPr>
            <a:lnSpc>
              <a:spcPct val="100000"/>
            </a:lnSpc>
          </a:pPr>
          <a:endParaRPr lang="en-US"/>
        </a:p>
      </dgm:t>
    </dgm:pt>
    <dgm:pt modelId="{022553E6-B26A-4914-9949-6BA9C664406D}">
      <dgm:prSet/>
      <dgm:spPr/>
      <dgm:t>
        <a:bodyPr/>
        <a:lstStyle/>
        <a:p>
          <a:pPr>
            <a:lnSpc>
              <a:spcPct val="100000"/>
            </a:lnSpc>
          </a:pPr>
          <a:r>
            <a:rPr lang="en-US"/>
            <a:t>Compare the results</a:t>
          </a:r>
        </a:p>
      </dgm:t>
    </dgm:pt>
    <dgm:pt modelId="{8E299584-4453-49BB-994E-B4F9DE73C0D3}" type="parTrans" cxnId="{1EA0924D-C504-4F8A-A1AA-02823FA51A11}">
      <dgm:prSet/>
      <dgm:spPr/>
      <dgm:t>
        <a:bodyPr/>
        <a:lstStyle/>
        <a:p>
          <a:endParaRPr lang="en-US"/>
        </a:p>
      </dgm:t>
    </dgm:pt>
    <dgm:pt modelId="{7AB56621-400C-4717-8FFC-6DB9FE633C3D}" type="sibTrans" cxnId="{1EA0924D-C504-4F8A-A1AA-02823FA51A11}">
      <dgm:prSet/>
      <dgm:spPr/>
      <dgm:t>
        <a:bodyPr/>
        <a:lstStyle/>
        <a:p>
          <a:endParaRPr lang="en-US"/>
        </a:p>
      </dgm:t>
    </dgm:pt>
    <dgm:pt modelId="{E15F3006-5D68-6547-B5EB-802196FE6E9B}" type="pres">
      <dgm:prSet presAssocID="{6CAF1168-921C-4B3F-917A-4A84F9F9BD15}" presName="Name0" presStyleCnt="0">
        <dgm:presLayoutVars>
          <dgm:dir/>
          <dgm:resizeHandles val="exact"/>
        </dgm:presLayoutVars>
      </dgm:prSet>
      <dgm:spPr/>
    </dgm:pt>
    <dgm:pt modelId="{8A51B8A8-5415-7645-807A-3D4DE60E1767}" type="pres">
      <dgm:prSet presAssocID="{EEC8C932-EE6D-493D-8530-F1CF98FF6635}" presName="node" presStyleLbl="node1" presStyleIdx="0" presStyleCnt="7">
        <dgm:presLayoutVars>
          <dgm:bulletEnabled val="1"/>
        </dgm:presLayoutVars>
      </dgm:prSet>
      <dgm:spPr/>
    </dgm:pt>
    <dgm:pt modelId="{5DEF2A91-C7C2-8445-9D4B-C3FA0ABF0084}" type="pres">
      <dgm:prSet presAssocID="{B608ED70-94AC-4D03-9AD9-FF34FDEEEB6F}" presName="sibTrans" presStyleLbl="sibTrans1D1" presStyleIdx="0" presStyleCnt="6"/>
      <dgm:spPr/>
    </dgm:pt>
    <dgm:pt modelId="{C05720F3-C74A-CB44-922E-44A14050D1A7}" type="pres">
      <dgm:prSet presAssocID="{B608ED70-94AC-4D03-9AD9-FF34FDEEEB6F}" presName="connectorText" presStyleLbl="sibTrans1D1" presStyleIdx="0" presStyleCnt="6"/>
      <dgm:spPr/>
    </dgm:pt>
    <dgm:pt modelId="{3CF805ED-C1B0-E24A-B91B-0DC7212CB329}" type="pres">
      <dgm:prSet presAssocID="{29BEC11B-7090-4072-B62F-2CA1DD5C687F}" presName="node" presStyleLbl="node1" presStyleIdx="1" presStyleCnt="7">
        <dgm:presLayoutVars>
          <dgm:bulletEnabled val="1"/>
        </dgm:presLayoutVars>
      </dgm:prSet>
      <dgm:spPr/>
    </dgm:pt>
    <dgm:pt modelId="{4150E437-A1CE-AF46-92DB-57242572C175}" type="pres">
      <dgm:prSet presAssocID="{27925CED-1C57-442D-8D27-7D56B675D01A}" presName="sibTrans" presStyleLbl="sibTrans1D1" presStyleIdx="1" presStyleCnt="6"/>
      <dgm:spPr/>
    </dgm:pt>
    <dgm:pt modelId="{42AD143A-7FC9-3F47-A149-500C14B7979A}" type="pres">
      <dgm:prSet presAssocID="{27925CED-1C57-442D-8D27-7D56B675D01A}" presName="connectorText" presStyleLbl="sibTrans1D1" presStyleIdx="1" presStyleCnt="6"/>
      <dgm:spPr/>
    </dgm:pt>
    <dgm:pt modelId="{B01129B8-44AD-3543-8A32-885CD2A69CAB}" type="pres">
      <dgm:prSet presAssocID="{67E53F2F-B708-4C58-A631-F49090EB1B53}" presName="node" presStyleLbl="node1" presStyleIdx="2" presStyleCnt="7">
        <dgm:presLayoutVars>
          <dgm:bulletEnabled val="1"/>
        </dgm:presLayoutVars>
      </dgm:prSet>
      <dgm:spPr/>
    </dgm:pt>
    <dgm:pt modelId="{34A0D00E-A060-AA4E-BCC9-3D6B73C0D441}" type="pres">
      <dgm:prSet presAssocID="{B8BC3BF1-B497-497A-8DC3-B13DE902BA05}" presName="sibTrans" presStyleLbl="sibTrans1D1" presStyleIdx="2" presStyleCnt="6"/>
      <dgm:spPr/>
    </dgm:pt>
    <dgm:pt modelId="{59A29EED-366A-5F47-868A-89B39E1F2077}" type="pres">
      <dgm:prSet presAssocID="{B8BC3BF1-B497-497A-8DC3-B13DE902BA05}" presName="connectorText" presStyleLbl="sibTrans1D1" presStyleIdx="2" presStyleCnt="6"/>
      <dgm:spPr/>
    </dgm:pt>
    <dgm:pt modelId="{7FDB27CD-179D-C34E-9003-594D0A9F1CB5}" type="pres">
      <dgm:prSet presAssocID="{3EB2B1AF-4BC1-4BA6-867A-05D02671B10B}" presName="node" presStyleLbl="node1" presStyleIdx="3" presStyleCnt="7">
        <dgm:presLayoutVars>
          <dgm:bulletEnabled val="1"/>
        </dgm:presLayoutVars>
      </dgm:prSet>
      <dgm:spPr/>
    </dgm:pt>
    <dgm:pt modelId="{7D2C1F1D-A821-7D4E-AD2E-07698CDEBD44}" type="pres">
      <dgm:prSet presAssocID="{9375FC36-1DB5-4B60-8D1E-BA65CEBC2664}" presName="sibTrans" presStyleLbl="sibTrans1D1" presStyleIdx="3" presStyleCnt="6"/>
      <dgm:spPr/>
    </dgm:pt>
    <dgm:pt modelId="{125640A8-BA9C-1C41-8F52-24A9F5D11230}" type="pres">
      <dgm:prSet presAssocID="{9375FC36-1DB5-4B60-8D1E-BA65CEBC2664}" presName="connectorText" presStyleLbl="sibTrans1D1" presStyleIdx="3" presStyleCnt="6"/>
      <dgm:spPr/>
    </dgm:pt>
    <dgm:pt modelId="{DA7F7286-8C3F-CF44-AC3E-0281853249D3}" type="pres">
      <dgm:prSet presAssocID="{81DEB17E-AC80-4918-AFD8-94909AF416A4}" presName="node" presStyleLbl="node1" presStyleIdx="4" presStyleCnt="7">
        <dgm:presLayoutVars>
          <dgm:bulletEnabled val="1"/>
        </dgm:presLayoutVars>
      </dgm:prSet>
      <dgm:spPr/>
    </dgm:pt>
    <dgm:pt modelId="{C12A5D81-5EEC-B349-9F68-F24E23E16A3A}" type="pres">
      <dgm:prSet presAssocID="{BFAAA7A2-7FEC-4E71-84CA-30C30616C06B}" presName="sibTrans" presStyleLbl="sibTrans1D1" presStyleIdx="4" presStyleCnt="6"/>
      <dgm:spPr/>
    </dgm:pt>
    <dgm:pt modelId="{D934A85D-0E40-294F-BAD7-FE97C9A6F806}" type="pres">
      <dgm:prSet presAssocID="{BFAAA7A2-7FEC-4E71-84CA-30C30616C06B}" presName="connectorText" presStyleLbl="sibTrans1D1" presStyleIdx="4" presStyleCnt="6"/>
      <dgm:spPr/>
    </dgm:pt>
    <dgm:pt modelId="{107F2B2F-9010-C948-9A0E-2E1DCC422A79}" type="pres">
      <dgm:prSet presAssocID="{F56E6DF4-4979-42E8-8361-B770968C1CF5}" presName="node" presStyleLbl="node1" presStyleIdx="5" presStyleCnt="7">
        <dgm:presLayoutVars>
          <dgm:bulletEnabled val="1"/>
        </dgm:presLayoutVars>
      </dgm:prSet>
      <dgm:spPr/>
    </dgm:pt>
    <dgm:pt modelId="{99E7A962-4E81-2F42-ACA7-2B3EBB429BB5}" type="pres">
      <dgm:prSet presAssocID="{FD6201F7-2988-4643-9333-BCC80EC94CB8}" presName="sibTrans" presStyleLbl="sibTrans1D1" presStyleIdx="5" presStyleCnt="6"/>
      <dgm:spPr/>
    </dgm:pt>
    <dgm:pt modelId="{FE54CE07-91B2-1A43-8921-1DFFD6231CE2}" type="pres">
      <dgm:prSet presAssocID="{FD6201F7-2988-4643-9333-BCC80EC94CB8}" presName="connectorText" presStyleLbl="sibTrans1D1" presStyleIdx="5" presStyleCnt="6"/>
      <dgm:spPr/>
    </dgm:pt>
    <dgm:pt modelId="{A95E4B98-E176-FA4E-82AD-0E77C7E06905}" type="pres">
      <dgm:prSet presAssocID="{022553E6-B26A-4914-9949-6BA9C664406D}" presName="node" presStyleLbl="node1" presStyleIdx="6" presStyleCnt="7">
        <dgm:presLayoutVars>
          <dgm:bulletEnabled val="1"/>
        </dgm:presLayoutVars>
      </dgm:prSet>
      <dgm:spPr/>
    </dgm:pt>
  </dgm:ptLst>
  <dgm:cxnLst>
    <dgm:cxn modelId="{FDE63B1E-CBEE-4889-8D9B-340F9F98B639}" srcId="{6CAF1168-921C-4B3F-917A-4A84F9F9BD15}" destId="{F56E6DF4-4979-42E8-8361-B770968C1CF5}" srcOrd="5" destOrd="0" parTransId="{CD1C8361-D243-4548-A97F-483720798AF8}" sibTransId="{FD6201F7-2988-4643-9333-BCC80EC94CB8}"/>
    <dgm:cxn modelId="{1FD93C38-7044-3C46-882F-9DDEA333E36C}" type="presOf" srcId="{9375FC36-1DB5-4B60-8D1E-BA65CEBC2664}" destId="{125640A8-BA9C-1C41-8F52-24A9F5D11230}" srcOrd="1" destOrd="0" presId="urn:microsoft.com/office/officeart/2016/7/layout/RepeatingBendingProcessNew"/>
    <dgm:cxn modelId="{95A51A42-3023-F84B-AA80-9D301DC37ED6}" type="presOf" srcId="{6CAF1168-921C-4B3F-917A-4A84F9F9BD15}" destId="{E15F3006-5D68-6547-B5EB-802196FE6E9B}" srcOrd="0" destOrd="0" presId="urn:microsoft.com/office/officeart/2016/7/layout/RepeatingBendingProcessNew"/>
    <dgm:cxn modelId="{E73F2343-058D-DC4C-800F-FFF9E23F236A}" type="presOf" srcId="{9375FC36-1DB5-4B60-8D1E-BA65CEBC2664}" destId="{7D2C1F1D-A821-7D4E-AD2E-07698CDEBD44}" srcOrd="0" destOrd="0" presId="urn:microsoft.com/office/officeart/2016/7/layout/RepeatingBendingProcessNew"/>
    <dgm:cxn modelId="{1AADE246-C761-2942-9701-B1439B6AB9BC}" type="presOf" srcId="{B608ED70-94AC-4D03-9AD9-FF34FDEEEB6F}" destId="{5DEF2A91-C7C2-8445-9D4B-C3FA0ABF0084}" srcOrd="0" destOrd="0" presId="urn:microsoft.com/office/officeart/2016/7/layout/RepeatingBendingProcessNew"/>
    <dgm:cxn modelId="{1EA0924D-C504-4F8A-A1AA-02823FA51A11}" srcId="{6CAF1168-921C-4B3F-917A-4A84F9F9BD15}" destId="{022553E6-B26A-4914-9949-6BA9C664406D}" srcOrd="6" destOrd="0" parTransId="{8E299584-4453-49BB-994E-B4F9DE73C0D3}" sibTransId="{7AB56621-400C-4717-8FFC-6DB9FE633C3D}"/>
    <dgm:cxn modelId="{CE99324E-5505-4D65-9B07-E2793CAEABCF}" srcId="{6CAF1168-921C-4B3F-917A-4A84F9F9BD15}" destId="{29BEC11B-7090-4072-B62F-2CA1DD5C687F}" srcOrd="1" destOrd="0" parTransId="{27D3B2E5-665E-45DA-A381-BA654B9FE839}" sibTransId="{27925CED-1C57-442D-8D27-7D56B675D01A}"/>
    <dgm:cxn modelId="{6484475C-E9BB-BD4C-94DF-8F0D65B84811}" type="presOf" srcId="{29BEC11B-7090-4072-B62F-2CA1DD5C687F}" destId="{3CF805ED-C1B0-E24A-B91B-0DC7212CB329}" srcOrd="0" destOrd="0" presId="urn:microsoft.com/office/officeart/2016/7/layout/RepeatingBendingProcessNew"/>
    <dgm:cxn modelId="{05BEC061-36AC-294B-AFCF-54C7351A5807}" type="presOf" srcId="{EEC8C932-EE6D-493D-8530-F1CF98FF6635}" destId="{8A51B8A8-5415-7645-807A-3D4DE60E1767}" srcOrd="0" destOrd="0" presId="urn:microsoft.com/office/officeart/2016/7/layout/RepeatingBendingProcessNew"/>
    <dgm:cxn modelId="{1E045F6A-9270-5C45-9F81-B738E003D45F}" type="presOf" srcId="{27925CED-1C57-442D-8D27-7D56B675D01A}" destId="{4150E437-A1CE-AF46-92DB-57242572C175}" srcOrd="0" destOrd="0" presId="urn:microsoft.com/office/officeart/2016/7/layout/RepeatingBendingProcessNew"/>
    <dgm:cxn modelId="{CFA1406E-90F1-ED45-8C31-0412DB60B0B1}" type="presOf" srcId="{022553E6-B26A-4914-9949-6BA9C664406D}" destId="{A95E4B98-E176-FA4E-82AD-0E77C7E06905}" srcOrd="0" destOrd="0" presId="urn:microsoft.com/office/officeart/2016/7/layout/RepeatingBendingProcessNew"/>
    <dgm:cxn modelId="{877E9275-1BA5-F04B-B230-F3A1E5C2B387}" type="presOf" srcId="{27925CED-1C57-442D-8D27-7D56B675D01A}" destId="{42AD143A-7FC9-3F47-A149-500C14B7979A}" srcOrd="1" destOrd="0" presId="urn:microsoft.com/office/officeart/2016/7/layout/RepeatingBendingProcessNew"/>
    <dgm:cxn modelId="{569CC176-0FF4-524E-9E1D-DC9E1DDDECFF}" type="presOf" srcId="{B8BC3BF1-B497-497A-8DC3-B13DE902BA05}" destId="{59A29EED-366A-5F47-868A-89B39E1F2077}" srcOrd="1" destOrd="0" presId="urn:microsoft.com/office/officeart/2016/7/layout/RepeatingBendingProcessNew"/>
    <dgm:cxn modelId="{208F2978-18D9-2F4E-B7C5-31F657384552}" type="presOf" srcId="{3EB2B1AF-4BC1-4BA6-867A-05D02671B10B}" destId="{7FDB27CD-179D-C34E-9003-594D0A9F1CB5}" srcOrd="0" destOrd="0" presId="urn:microsoft.com/office/officeart/2016/7/layout/RepeatingBendingProcessNew"/>
    <dgm:cxn modelId="{BDD8BC78-2AAB-284F-A389-E12AF00E455E}" type="presOf" srcId="{67E53F2F-B708-4C58-A631-F49090EB1B53}" destId="{B01129B8-44AD-3543-8A32-885CD2A69CAB}" srcOrd="0" destOrd="0" presId="urn:microsoft.com/office/officeart/2016/7/layout/RepeatingBendingProcessNew"/>
    <dgm:cxn modelId="{F310E378-A533-4320-8298-458AF697520F}" srcId="{6CAF1168-921C-4B3F-917A-4A84F9F9BD15}" destId="{81DEB17E-AC80-4918-AFD8-94909AF416A4}" srcOrd="4" destOrd="0" parTransId="{D9C8EF9A-4789-4D74-80D2-9F30B7667DF4}" sibTransId="{BFAAA7A2-7FEC-4E71-84CA-30C30616C06B}"/>
    <dgm:cxn modelId="{8248EF79-8C9D-4B43-B11C-0C3CB82600A1}" type="presOf" srcId="{BFAAA7A2-7FEC-4E71-84CA-30C30616C06B}" destId="{D934A85D-0E40-294F-BAD7-FE97C9A6F806}" srcOrd="1" destOrd="0" presId="urn:microsoft.com/office/officeart/2016/7/layout/RepeatingBendingProcessNew"/>
    <dgm:cxn modelId="{F6C86C7C-5C63-4670-9303-AD5A005DF898}" srcId="{6CAF1168-921C-4B3F-917A-4A84F9F9BD15}" destId="{67E53F2F-B708-4C58-A631-F49090EB1B53}" srcOrd="2" destOrd="0" parTransId="{70B28D24-DB10-47BE-95EC-97EF398502F0}" sibTransId="{B8BC3BF1-B497-497A-8DC3-B13DE902BA05}"/>
    <dgm:cxn modelId="{3A25A17C-8430-434C-A2A1-40F410F9AD4D}" type="presOf" srcId="{FD6201F7-2988-4643-9333-BCC80EC94CB8}" destId="{FE54CE07-91B2-1A43-8921-1DFFD6231CE2}" srcOrd="1" destOrd="0" presId="urn:microsoft.com/office/officeart/2016/7/layout/RepeatingBendingProcessNew"/>
    <dgm:cxn modelId="{4058068A-6C9F-ED41-843A-86E613B51422}" type="presOf" srcId="{B608ED70-94AC-4D03-9AD9-FF34FDEEEB6F}" destId="{C05720F3-C74A-CB44-922E-44A14050D1A7}" srcOrd="1" destOrd="0" presId="urn:microsoft.com/office/officeart/2016/7/layout/RepeatingBendingProcessNew"/>
    <dgm:cxn modelId="{40D5A592-58A6-6F4D-925F-2EC9D13BF414}" type="presOf" srcId="{FD6201F7-2988-4643-9333-BCC80EC94CB8}" destId="{99E7A962-4E81-2F42-ACA7-2B3EBB429BB5}" srcOrd="0" destOrd="0" presId="urn:microsoft.com/office/officeart/2016/7/layout/RepeatingBendingProcessNew"/>
    <dgm:cxn modelId="{D9013898-32BE-41F8-AC07-FB07CCDD3B5C}" srcId="{6CAF1168-921C-4B3F-917A-4A84F9F9BD15}" destId="{EEC8C932-EE6D-493D-8530-F1CF98FF6635}" srcOrd="0" destOrd="0" parTransId="{FAC81F06-FF66-4570-8B30-D37F2A07E59A}" sibTransId="{B608ED70-94AC-4D03-9AD9-FF34FDEEEB6F}"/>
    <dgm:cxn modelId="{5BE1B2AD-901A-394B-80B2-6C191BC9F387}" type="presOf" srcId="{BFAAA7A2-7FEC-4E71-84CA-30C30616C06B}" destId="{C12A5D81-5EEC-B349-9F68-F24E23E16A3A}" srcOrd="0" destOrd="0" presId="urn:microsoft.com/office/officeart/2016/7/layout/RepeatingBendingProcessNew"/>
    <dgm:cxn modelId="{3CDCEFDC-FA6A-4EC4-83E0-59B0E9F287CC}" srcId="{6CAF1168-921C-4B3F-917A-4A84F9F9BD15}" destId="{3EB2B1AF-4BC1-4BA6-867A-05D02671B10B}" srcOrd="3" destOrd="0" parTransId="{76413B41-B887-4DCE-AADE-73E393249B39}" sibTransId="{9375FC36-1DB5-4B60-8D1E-BA65CEBC2664}"/>
    <dgm:cxn modelId="{D8331AE3-135E-C14E-950B-BC99AF9F83D2}" type="presOf" srcId="{F56E6DF4-4979-42E8-8361-B770968C1CF5}" destId="{107F2B2F-9010-C948-9A0E-2E1DCC422A79}" srcOrd="0" destOrd="0" presId="urn:microsoft.com/office/officeart/2016/7/layout/RepeatingBendingProcessNew"/>
    <dgm:cxn modelId="{5555A7E5-568A-4540-9923-B4921DE36CDC}" type="presOf" srcId="{81DEB17E-AC80-4918-AFD8-94909AF416A4}" destId="{DA7F7286-8C3F-CF44-AC3E-0281853249D3}" srcOrd="0" destOrd="0" presId="urn:microsoft.com/office/officeart/2016/7/layout/RepeatingBendingProcessNew"/>
    <dgm:cxn modelId="{AB414BED-AAC2-7241-A625-CD428F3B8733}" type="presOf" srcId="{B8BC3BF1-B497-497A-8DC3-B13DE902BA05}" destId="{34A0D00E-A060-AA4E-BCC9-3D6B73C0D441}" srcOrd="0" destOrd="0" presId="urn:microsoft.com/office/officeart/2016/7/layout/RepeatingBendingProcessNew"/>
    <dgm:cxn modelId="{133D7DF7-FA86-F944-B031-E1197D18F9F8}" type="presParOf" srcId="{E15F3006-5D68-6547-B5EB-802196FE6E9B}" destId="{8A51B8A8-5415-7645-807A-3D4DE60E1767}" srcOrd="0" destOrd="0" presId="urn:microsoft.com/office/officeart/2016/7/layout/RepeatingBendingProcessNew"/>
    <dgm:cxn modelId="{01954A6B-237B-7C43-A8FE-45A3FB362BE8}" type="presParOf" srcId="{E15F3006-5D68-6547-B5EB-802196FE6E9B}" destId="{5DEF2A91-C7C2-8445-9D4B-C3FA0ABF0084}" srcOrd="1" destOrd="0" presId="urn:microsoft.com/office/officeart/2016/7/layout/RepeatingBendingProcessNew"/>
    <dgm:cxn modelId="{1A9C17CD-51DD-FB4F-BDF9-2AA6F22B8C1F}" type="presParOf" srcId="{5DEF2A91-C7C2-8445-9D4B-C3FA0ABF0084}" destId="{C05720F3-C74A-CB44-922E-44A14050D1A7}" srcOrd="0" destOrd="0" presId="urn:microsoft.com/office/officeart/2016/7/layout/RepeatingBendingProcessNew"/>
    <dgm:cxn modelId="{7DE7AC23-AF3B-1648-9412-F582C387C26E}" type="presParOf" srcId="{E15F3006-5D68-6547-B5EB-802196FE6E9B}" destId="{3CF805ED-C1B0-E24A-B91B-0DC7212CB329}" srcOrd="2" destOrd="0" presId="urn:microsoft.com/office/officeart/2016/7/layout/RepeatingBendingProcessNew"/>
    <dgm:cxn modelId="{21390C0C-E05D-E24A-B9E5-BE5FCC0B6FC6}" type="presParOf" srcId="{E15F3006-5D68-6547-B5EB-802196FE6E9B}" destId="{4150E437-A1CE-AF46-92DB-57242572C175}" srcOrd="3" destOrd="0" presId="urn:microsoft.com/office/officeart/2016/7/layout/RepeatingBendingProcessNew"/>
    <dgm:cxn modelId="{623E006D-1638-C844-AA14-3ED8BBD2FA22}" type="presParOf" srcId="{4150E437-A1CE-AF46-92DB-57242572C175}" destId="{42AD143A-7FC9-3F47-A149-500C14B7979A}" srcOrd="0" destOrd="0" presId="urn:microsoft.com/office/officeart/2016/7/layout/RepeatingBendingProcessNew"/>
    <dgm:cxn modelId="{E9A4714A-C227-B44A-8A7C-AA475D62F391}" type="presParOf" srcId="{E15F3006-5D68-6547-B5EB-802196FE6E9B}" destId="{B01129B8-44AD-3543-8A32-885CD2A69CAB}" srcOrd="4" destOrd="0" presId="urn:microsoft.com/office/officeart/2016/7/layout/RepeatingBendingProcessNew"/>
    <dgm:cxn modelId="{16A898B9-19B6-614E-85C6-0EF6E79CF481}" type="presParOf" srcId="{E15F3006-5D68-6547-B5EB-802196FE6E9B}" destId="{34A0D00E-A060-AA4E-BCC9-3D6B73C0D441}" srcOrd="5" destOrd="0" presId="urn:microsoft.com/office/officeart/2016/7/layout/RepeatingBendingProcessNew"/>
    <dgm:cxn modelId="{485ECB7E-38E9-4549-9AE4-289A8D31BE72}" type="presParOf" srcId="{34A0D00E-A060-AA4E-BCC9-3D6B73C0D441}" destId="{59A29EED-366A-5F47-868A-89B39E1F2077}" srcOrd="0" destOrd="0" presId="urn:microsoft.com/office/officeart/2016/7/layout/RepeatingBendingProcessNew"/>
    <dgm:cxn modelId="{DFD46CBC-730C-0246-8F1C-13D313B00040}" type="presParOf" srcId="{E15F3006-5D68-6547-B5EB-802196FE6E9B}" destId="{7FDB27CD-179D-C34E-9003-594D0A9F1CB5}" srcOrd="6" destOrd="0" presId="urn:microsoft.com/office/officeart/2016/7/layout/RepeatingBendingProcessNew"/>
    <dgm:cxn modelId="{37483A7C-DC1B-5D47-A53C-7AD35CBF0299}" type="presParOf" srcId="{E15F3006-5D68-6547-B5EB-802196FE6E9B}" destId="{7D2C1F1D-A821-7D4E-AD2E-07698CDEBD44}" srcOrd="7" destOrd="0" presId="urn:microsoft.com/office/officeart/2016/7/layout/RepeatingBendingProcessNew"/>
    <dgm:cxn modelId="{0D5611F3-4136-4343-B328-3DE815437926}" type="presParOf" srcId="{7D2C1F1D-A821-7D4E-AD2E-07698CDEBD44}" destId="{125640A8-BA9C-1C41-8F52-24A9F5D11230}" srcOrd="0" destOrd="0" presId="urn:microsoft.com/office/officeart/2016/7/layout/RepeatingBendingProcessNew"/>
    <dgm:cxn modelId="{602288A6-E141-DE4B-983E-A39FAD9F7E15}" type="presParOf" srcId="{E15F3006-5D68-6547-B5EB-802196FE6E9B}" destId="{DA7F7286-8C3F-CF44-AC3E-0281853249D3}" srcOrd="8" destOrd="0" presId="urn:microsoft.com/office/officeart/2016/7/layout/RepeatingBendingProcessNew"/>
    <dgm:cxn modelId="{C2EA8F4A-0F66-B94D-8065-2047A51DCFBC}" type="presParOf" srcId="{E15F3006-5D68-6547-B5EB-802196FE6E9B}" destId="{C12A5D81-5EEC-B349-9F68-F24E23E16A3A}" srcOrd="9" destOrd="0" presId="urn:microsoft.com/office/officeart/2016/7/layout/RepeatingBendingProcessNew"/>
    <dgm:cxn modelId="{27D7FA65-CC94-B346-8BBE-03ABFEFAB35B}" type="presParOf" srcId="{C12A5D81-5EEC-B349-9F68-F24E23E16A3A}" destId="{D934A85D-0E40-294F-BAD7-FE97C9A6F806}" srcOrd="0" destOrd="0" presId="urn:microsoft.com/office/officeart/2016/7/layout/RepeatingBendingProcessNew"/>
    <dgm:cxn modelId="{5B7FE077-9F61-E94C-AF14-D1BB8FA18329}" type="presParOf" srcId="{E15F3006-5D68-6547-B5EB-802196FE6E9B}" destId="{107F2B2F-9010-C948-9A0E-2E1DCC422A79}" srcOrd="10" destOrd="0" presId="urn:microsoft.com/office/officeart/2016/7/layout/RepeatingBendingProcessNew"/>
    <dgm:cxn modelId="{38338D8B-9C4A-8649-A80E-49A5748E8BDC}" type="presParOf" srcId="{E15F3006-5D68-6547-B5EB-802196FE6E9B}" destId="{99E7A962-4E81-2F42-ACA7-2B3EBB429BB5}" srcOrd="11" destOrd="0" presId="urn:microsoft.com/office/officeart/2016/7/layout/RepeatingBendingProcessNew"/>
    <dgm:cxn modelId="{864220B3-2CDB-0047-973D-1369F0BCD37F}" type="presParOf" srcId="{99E7A962-4E81-2F42-ACA7-2B3EBB429BB5}" destId="{FE54CE07-91B2-1A43-8921-1DFFD6231CE2}" srcOrd="0" destOrd="0" presId="urn:microsoft.com/office/officeart/2016/7/layout/RepeatingBendingProcessNew"/>
    <dgm:cxn modelId="{8532F0D0-915C-574E-9117-1143FC12B8E7}" type="presParOf" srcId="{E15F3006-5D68-6547-B5EB-802196FE6E9B}" destId="{A95E4B98-E176-FA4E-82AD-0E77C7E06905}"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6807F0-69C3-48B6-B316-AC331F02D6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3E5ED3-68CC-4FC6-AB0A-52F495D5E13E}">
      <dgm:prSet custT="1"/>
      <dgm:spPr/>
      <dgm:t>
        <a:bodyPr/>
        <a:lstStyle/>
        <a:p>
          <a:r>
            <a:rPr lang="en-US" sz="2400" b="1" dirty="0"/>
            <a:t>Sentiment Analysis</a:t>
          </a:r>
          <a:r>
            <a:rPr lang="en-US" sz="2400" dirty="0"/>
            <a:t> aims to detect positive, neutral, or negative opinions, emotions, and evaluations from text</a:t>
          </a:r>
        </a:p>
      </dgm:t>
    </dgm:pt>
    <dgm:pt modelId="{1F52F68D-F1C9-47DA-B82F-4A3BFF9E1FEE}" type="parTrans" cxnId="{5412207F-99E7-4EDA-A528-3FC8CDC5866C}">
      <dgm:prSet/>
      <dgm:spPr/>
      <dgm:t>
        <a:bodyPr/>
        <a:lstStyle/>
        <a:p>
          <a:endParaRPr lang="en-US"/>
        </a:p>
      </dgm:t>
    </dgm:pt>
    <dgm:pt modelId="{850A8914-CC26-4797-846F-031EA4E84130}" type="sibTrans" cxnId="{5412207F-99E7-4EDA-A528-3FC8CDC5866C}">
      <dgm:prSet/>
      <dgm:spPr/>
      <dgm:t>
        <a:bodyPr/>
        <a:lstStyle/>
        <a:p>
          <a:endParaRPr lang="en-US"/>
        </a:p>
      </dgm:t>
    </dgm:pt>
    <dgm:pt modelId="{30D9487F-08DA-4785-8415-C7111234456F}">
      <dgm:prSet custT="1"/>
      <dgm:spPr/>
      <dgm:t>
        <a:bodyPr/>
        <a:lstStyle/>
        <a:p>
          <a:r>
            <a:rPr lang="en-US" sz="2400" b="1" dirty="0"/>
            <a:t>Emotion Analysis</a:t>
          </a:r>
          <a:r>
            <a:rPr lang="en-US" sz="2400" dirty="0"/>
            <a:t> aims to detect and recognize types of feelings through the expression of texts, such as </a:t>
          </a:r>
          <a:r>
            <a:rPr lang="en-US" sz="2400" i="1" dirty="0"/>
            <a:t>anger, disgust, fear, happiness, sadness,</a:t>
          </a:r>
          <a:r>
            <a:rPr lang="en-US" sz="2400" dirty="0"/>
            <a:t> and </a:t>
          </a:r>
          <a:r>
            <a:rPr lang="en-US" sz="2400" i="1" dirty="0"/>
            <a:t>surprise</a:t>
          </a:r>
          <a:endParaRPr lang="en-US" sz="2400" dirty="0"/>
        </a:p>
      </dgm:t>
    </dgm:pt>
    <dgm:pt modelId="{AB0BA9BB-35A1-424A-BCE1-33B4B0305003}" type="parTrans" cxnId="{78C2D3B1-BEF2-4667-BEF7-D0875B466E3A}">
      <dgm:prSet/>
      <dgm:spPr/>
      <dgm:t>
        <a:bodyPr/>
        <a:lstStyle/>
        <a:p>
          <a:endParaRPr lang="en-US"/>
        </a:p>
      </dgm:t>
    </dgm:pt>
    <dgm:pt modelId="{2EF47BEF-7998-4B2C-9F28-D98DA54EF20D}" type="sibTrans" cxnId="{78C2D3B1-BEF2-4667-BEF7-D0875B466E3A}">
      <dgm:prSet/>
      <dgm:spPr/>
      <dgm:t>
        <a:bodyPr/>
        <a:lstStyle/>
        <a:p>
          <a:endParaRPr lang="en-US"/>
        </a:p>
      </dgm:t>
    </dgm:pt>
    <dgm:pt modelId="{851ED898-BC1D-504F-96A8-B5944009FF90}" type="pres">
      <dgm:prSet presAssocID="{516807F0-69C3-48B6-B316-AC331F02D6AF}" presName="linear" presStyleCnt="0">
        <dgm:presLayoutVars>
          <dgm:animLvl val="lvl"/>
          <dgm:resizeHandles val="exact"/>
        </dgm:presLayoutVars>
      </dgm:prSet>
      <dgm:spPr/>
    </dgm:pt>
    <dgm:pt modelId="{9E7444C3-6B07-9847-B476-510F35103816}" type="pres">
      <dgm:prSet presAssocID="{663E5ED3-68CC-4FC6-AB0A-52F495D5E13E}" presName="parentText" presStyleLbl="node1" presStyleIdx="0" presStyleCnt="2">
        <dgm:presLayoutVars>
          <dgm:chMax val="0"/>
          <dgm:bulletEnabled val="1"/>
        </dgm:presLayoutVars>
      </dgm:prSet>
      <dgm:spPr/>
    </dgm:pt>
    <dgm:pt modelId="{B1A87CAB-B127-1049-8B97-155EB674270B}" type="pres">
      <dgm:prSet presAssocID="{850A8914-CC26-4797-846F-031EA4E84130}" presName="spacer" presStyleCnt="0"/>
      <dgm:spPr/>
    </dgm:pt>
    <dgm:pt modelId="{C88F46FD-DB0E-C94E-B41C-3356BDE62AE4}" type="pres">
      <dgm:prSet presAssocID="{30D9487F-08DA-4785-8415-C7111234456F}" presName="parentText" presStyleLbl="node1" presStyleIdx="1" presStyleCnt="2" custScaleY="98309">
        <dgm:presLayoutVars>
          <dgm:chMax val="0"/>
          <dgm:bulletEnabled val="1"/>
        </dgm:presLayoutVars>
      </dgm:prSet>
      <dgm:spPr/>
    </dgm:pt>
  </dgm:ptLst>
  <dgm:cxnLst>
    <dgm:cxn modelId="{B6FECF12-2CA9-5F44-AEB8-2B7EDC2D935E}" type="presOf" srcId="{516807F0-69C3-48B6-B316-AC331F02D6AF}" destId="{851ED898-BC1D-504F-96A8-B5944009FF90}" srcOrd="0" destOrd="0" presId="urn:microsoft.com/office/officeart/2005/8/layout/vList2"/>
    <dgm:cxn modelId="{2FAB3119-D67E-3040-9987-42200F44D895}" type="presOf" srcId="{663E5ED3-68CC-4FC6-AB0A-52F495D5E13E}" destId="{9E7444C3-6B07-9847-B476-510F35103816}" srcOrd="0" destOrd="0" presId="urn:microsoft.com/office/officeart/2005/8/layout/vList2"/>
    <dgm:cxn modelId="{B70E776D-758B-1746-8A6E-376135131929}" type="presOf" srcId="{30D9487F-08DA-4785-8415-C7111234456F}" destId="{C88F46FD-DB0E-C94E-B41C-3356BDE62AE4}" srcOrd="0" destOrd="0" presId="urn:microsoft.com/office/officeart/2005/8/layout/vList2"/>
    <dgm:cxn modelId="{5412207F-99E7-4EDA-A528-3FC8CDC5866C}" srcId="{516807F0-69C3-48B6-B316-AC331F02D6AF}" destId="{663E5ED3-68CC-4FC6-AB0A-52F495D5E13E}" srcOrd="0" destOrd="0" parTransId="{1F52F68D-F1C9-47DA-B82F-4A3BFF9E1FEE}" sibTransId="{850A8914-CC26-4797-846F-031EA4E84130}"/>
    <dgm:cxn modelId="{78C2D3B1-BEF2-4667-BEF7-D0875B466E3A}" srcId="{516807F0-69C3-48B6-B316-AC331F02D6AF}" destId="{30D9487F-08DA-4785-8415-C7111234456F}" srcOrd="1" destOrd="0" parTransId="{AB0BA9BB-35A1-424A-BCE1-33B4B0305003}" sibTransId="{2EF47BEF-7998-4B2C-9F28-D98DA54EF20D}"/>
    <dgm:cxn modelId="{C1971C8C-BF65-254E-8606-0A2D5788550C}" type="presParOf" srcId="{851ED898-BC1D-504F-96A8-B5944009FF90}" destId="{9E7444C3-6B07-9847-B476-510F35103816}" srcOrd="0" destOrd="0" presId="urn:microsoft.com/office/officeart/2005/8/layout/vList2"/>
    <dgm:cxn modelId="{CB009238-BFC1-B848-924A-14F9795FAB06}" type="presParOf" srcId="{851ED898-BC1D-504F-96A8-B5944009FF90}" destId="{B1A87CAB-B127-1049-8B97-155EB674270B}" srcOrd="1" destOrd="0" presId="urn:microsoft.com/office/officeart/2005/8/layout/vList2"/>
    <dgm:cxn modelId="{2D088E19-9B3B-564D-AB98-7159412C81EC}" type="presParOf" srcId="{851ED898-BC1D-504F-96A8-B5944009FF90}" destId="{C88F46FD-DB0E-C94E-B41C-3356BDE62AE4}"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F5294A-3CB2-42E4-BE55-0044F8F8E22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58CC453-8695-4903-B3EF-D577FFF55F19}">
      <dgm:prSet/>
      <dgm:spPr/>
      <dgm:t>
        <a:bodyPr/>
        <a:lstStyle/>
        <a:p>
          <a:r>
            <a:rPr lang="en-US" dirty="0"/>
            <a:t>Data cleaning is the process of fixing or removing incorrect, corrupted, incorrectly formatted, duplicate, or incomplete data within a dataset.</a:t>
          </a:r>
        </a:p>
      </dgm:t>
    </dgm:pt>
    <dgm:pt modelId="{9CE978EE-FC3E-4F06-8471-7FBDA5A26A08}" type="parTrans" cxnId="{1769F97D-9C65-474C-AA9B-8DDF613402FB}">
      <dgm:prSet/>
      <dgm:spPr/>
      <dgm:t>
        <a:bodyPr/>
        <a:lstStyle/>
        <a:p>
          <a:endParaRPr lang="en-US"/>
        </a:p>
      </dgm:t>
    </dgm:pt>
    <dgm:pt modelId="{1D56D620-9EA7-4385-8D33-7D1C1A0E15A5}" type="sibTrans" cxnId="{1769F97D-9C65-474C-AA9B-8DDF613402FB}">
      <dgm:prSet/>
      <dgm:spPr/>
      <dgm:t>
        <a:bodyPr/>
        <a:lstStyle/>
        <a:p>
          <a:endParaRPr lang="en-US"/>
        </a:p>
      </dgm:t>
    </dgm:pt>
    <dgm:pt modelId="{E6EC3B28-0AD9-469E-BA55-C0C6CD25A639}">
      <dgm:prSet/>
      <dgm:spPr/>
      <dgm:t>
        <a:bodyPr/>
        <a:lstStyle/>
        <a:p>
          <a:r>
            <a:rPr lang="en-US"/>
            <a:t>Text cleaning can be performed using simple Python code that</a:t>
          </a:r>
        </a:p>
      </dgm:t>
    </dgm:pt>
    <dgm:pt modelId="{CAC39EA3-1A4A-4BC4-887A-1145C3472971}" type="parTrans" cxnId="{4174C4BE-A922-46B3-9862-30E2DBD878D8}">
      <dgm:prSet/>
      <dgm:spPr/>
      <dgm:t>
        <a:bodyPr/>
        <a:lstStyle/>
        <a:p>
          <a:endParaRPr lang="en-US"/>
        </a:p>
      </dgm:t>
    </dgm:pt>
    <dgm:pt modelId="{34B3567F-707E-4111-857F-B2497B69E13B}" type="sibTrans" cxnId="{4174C4BE-A922-46B3-9862-30E2DBD878D8}">
      <dgm:prSet/>
      <dgm:spPr/>
      <dgm:t>
        <a:bodyPr/>
        <a:lstStyle/>
        <a:p>
          <a:endParaRPr lang="en-US"/>
        </a:p>
      </dgm:t>
    </dgm:pt>
    <dgm:pt modelId="{FE9CA2B7-9ECC-4C53-B2FB-D31EAA950DCE}">
      <dgm:prSet/>
      <dgm:spPr/>
      <dgm:t>
        <a:bodyPr/>
        <a:lstStyle/>
        <a:p>
          <a:r>
            <a:rPr lang="en-US"/>
            <a:t>eliminates stopwords</a:t>
          </a:r>
        </a:p>
      </dgm:t>
    </dgm:pt>
    <dgm:pt modelId="{250FB5F3-5B4A-4695-8B8F-13D86D3F75CE}" type="parTrans" cxnId="{7C03F8CF-0748-4C6C-93B4-34A8BA74F8EF}">
      <dgm:prSet/>
      <dgm:spPr/>
      <dgm:t>
        <a:bodyPr/>
        <a:lstStyle/>
        <a:p>
          <a:endParaRPr lang="en-US"/>
        </a:p>
      </dgm:t>
    </dgm:pt>
    <dgm:pt modelId="{08DBA2DA-085F-49EE-B676-CC6290252508}" type="sibTrans" cxnId="{7C03F8CF-0748-4C6C-93B4-34A8BA74F8EF}">
      <dgm:prSet/>
      <dgm:spPr/>
      <dgm:t>
        <a:bodyPr/>
        <a:lstStyle/>
        <a:p>
          <a:endParaRPr lang="en-US"/>
        </a:p>
      </dgm:t>
    </dgm:pt>
    <dgm:pt modelId="{FA8662E9-9097-4BA8-8E4F-C96C5A8AE3A4}">
      <dgm:prSet/>
      <dgm:spPr/>
      <dgm:t>
        <a:bodyPr/>
        <a:lstStyle/>
        <a:p>
          <a:r>
            <a:rPr lang="en-US"/>
            <a:t>removes unicode words</a:t>
          </a:r>
        </a:p>
      </dgm:t>
    </dgm:pt>
    <dgm:pt modelId="{24E34183-42CC-4D26-85AA-583DCD00FFBA}" type="parTrans" cxnId="{34BD4E09-FEF5-4BDB-957E-AB83154A2A96}">
      <dgm:prSet/>
      <dgm:spPr/>
      <dgm:t>
        <a:bodyPr/>
        <a:lstStyle/>
        <a:p>
          <a:endParaRPr lang="en-US"/>
        </a:p>
      </dgm:t>
    </dgm:pt>
    <dgm:pt modelId="{8ECDAD8F-F3AD-4774-8F8B-4180CB9ACE5C}" type="sibTrans" cxnId="{34BD4E09-FEF5-4BDB-957E-AB83154A2A96}">
      <dgm:prSet/>
      <dgm:spPr/>
      <dgm:t>
        <a:bodyPr/>
        <a:lstStyle/>
        <a:p>
          <a:endParaRPr lang="en-US"/>
        </a:p>
      </dgm:t>
    </dgm:pt>
    <dgm:pt modelId="{B5D4AB1D-6D3D-4D27-91E9-76E6618FEFAE}">
      <dgm:prSet/>
      <dgm:spPr/>
      <dgm:t>
        <a:bodyPr/>
        <a:lstStyle/>
        <a:p>
          <a:r>
            <a:rPr lang="en-US"/>
            <a:t>simplifies complex words to their root form</a:t>
          </a:r>
        </a:p>
      </dgm:t>
    </dgm:pt>
    <dgm:pt modelId="{D292137A-8AD7-4C89-81BC-EF92BD99EE94}" type="parTrans" cxnId="{2FE035DC-42D2-485D-94EE-52366E99E7AC}">
      <dgm:prSet/>
      <dgm:spPr/>
      <dgm:t>
        <a:bodyPr/>
        <a:lstStyle/>
        <a:p>
          <a:endParaRPr lang="en-US"/>
        </a:p>
      </dgm:t>
    </dgm:pt>
    <dgm:pt modelId="{7F4FB46E-B1CD-40F3-AC8D-79D17BD4582C}" type="sibTrans" cxnId="{2FE035DC-42D2-485D-94EE-52366E99E7AC}">
      <dgm:prSet/>
      <dgm:spPr/>
      <dgm:t>
        <a:bodyPr/>
        <a:lstStyle/>
        <a:p>
          <a:endParaRPr lang="en-US"/>
        </a:p>
      </dgm:t>
    </dgm:pt>
    <dgm:pt modelId="{DDCFDBA8-6852-47B8-B9E8-A05098042807}">
      <dgm:prSet/>
      <dgm:spPr/>
      <dgm:t>
        <a:bodyPr/>
        <a:lstStyle/>
        <a:p>
          <a:r>
            <a:rPr lang="en-US" dirty="0"/>
            <a:t>and others</a:t>
          </a:r>
        </a:p>
      </dgm:t>
    </dgm:pt>
    <dgm:pt modelId="{548EF4E9-CD67-4F50-9896-5B7580B1731A}" type="parTrans" cxnId="{22AD666F-7A8E-4788-9139-6321BFFAA64F}">
      <dgm:prSet/>
      <dgm:spPr/>
      <dgm:t>
        <a:bodyPr/>
        <a:lstStyle/>
        <a:p>
          <a:endParaRPr lang="en-US"/>
        </a:p>
      </dgm:t>
    </dgm:pt>
    <dgm:pt modelId="{1FEB6B42-A751-4965-BC37-B6D22E1B4A8B}" type="sibTrans" cxnId="{22AD666F-7A8E-4788-9139-6321BFFAA64F}">
      <dgm:prSet/>
      <dgm:spPr/>
      <dgm:t>
        <a:bodyPr/>
        <a:lstStyle/>
        <a:p>
          <a:endParaRPr lang="en-US"/>
        </a:p>
      </dgm:t>
    </dgm:pt>
    <dgm:pt modelId="{A3ECA84E-C4E1-1A4C-8383-E396E38AECC4}" type="pres">
      <dgm:prSet presAssocID="{22F5294A-3CB2-42E4-BE55-0044F8F8E220}" presName="linear" presStyleCnt="0">
        <dgm:presLayoutVars>
          <dgm:animLvl val="lvl"/>
          <dgm:resizeHandles val="exact"/>
        </dgm:presLayoutVars>
      </dgm:prSet>
      <dgm:spPr/>
    </dgm:pt>
    <dgm:pt modelId="{84624685-C2DF-7D42-8F78-76DEA2B543BA}" type="pres">
      <dgm:prSet presAssocID="{B58CC453-8695-4903-B3EF-D577FFF55F19}" presName="parentText" presStyleLbl="node1" presStyleIdx="0" presStyleCnt="2">
        <dgm:presLayoutVars>
          <dgm:chMax val="0"/>
          <dgm:bulletEnabled val="1"/>
        </dgm:presLayoutVars>
      </dgm:prSet>
      <dgm:spPr/>
    </dgm:pt>
    <dgm:pt modelId="{1CEDE58C-DA4E-6A43-B0BA-75969FAE5D87}" type="pres">
      <dgm:prSet presAssocID="{1D56D620-9EA7-4385-8D33-7D1C1A0E15A5}" presName="spacer" presStyleCnt="0"/>
      <dgm:spPr/>
    </dgm:pt>
    <dgm:pt modelId="{53C6ED18-165B-2449-8019-E85503959F59}" type="pres">
      <dgm:prSet presAssocID="{E6EC3B28-0AD9-469E-BA55-C0C6CD25A639}" presName="parentText" presStyleLbl="node1" presStyleIdx="1" presStyleCnt="2">
        <dgm:presLayoutVars>
          <dgm:chMax val="0"/>
          <dgm:bulletEnabled val="1"/>
        </dgm:presLayoutVars>
      </dgm:prSet>
      <dgm:spPr/>
    </dgm:pt>
    <dgm:pt modelId="{3498408A-83A6-4E48-B5E8-796DF4CE2EB8}" type="pres">
      <dgm:prSet presAssocID="{E6EC3B28-0AD9-469E-BA55-C0C6CD25A639}" presName="childText" presStyleLbl="revTx" presStyleIdx="0" presStyleCnt="1">
        <dgm:presLayoutVars>
          <dgm:bulletEnabled val="1"/>
        </dgm:presLayoutVars>
      </dgm:prSet>
      <dgm:spPr/>
    </dgm:pt>
  </dgm:ptLst>
  <dgm:cxnLst>
    <dgm:cxn modelId="{34BD4E09-FEF5-4BDB-957E-AB83154A2A96}" srcId="{E6EC3B28-0AD9-469E-BA55-C0C6CD25A639}" destId="{FA8662E9-9097-4BA8-8E4F-C96C5A8AE3A4}" srcOrd="1" destOrd="0" parTransId="{24E34183-42CC-4D26-85AA-583DCD00FFBA}" sibTransId="{8ECDAD8F-F3AD-4774-8F8B-4180CB9ACE5C}"/>
    <dgm:cxn modelId="{F7FA660F-3D98-F741-A736-3331C08E961E}" type="presOf" srcId="{B58CC453-8695-4903-B3EF-D577FFF55F19}" destId="{84624685-C2DF-7D42-8F78-76DEA2B543BA}" srcOrd="0" destOrd="0" presId="urn:microsoft.com/office/officeart/2005/8/layout/vList2"/>
    <dgm:cxn modelId="{31F6621B-8FA0-1F46-BAFD-C35B16F1CCFE}" type="presOf" srcId="{E6EC3B28-0AD9-469E-BA55-C0C6CD25A639}" destId="{53C6ED18-165B-2449-8019-E85503959F59}" srcOrd="0" destOrd="0" presId="urn:microsoft.com/office/officeart/2005/8/layout/vList2"/>
    <dgm:cxn modelId="{2160CE27-0D46-F74E-8904-566DAA951113}" type="presOf" srcId="{B5D4AB1D-6D3D-4D27-91E9-76E6618FEFAE}" destId="{3498408A-83A6-4E48-B5E8-796DF4CE2EB8}" srcOrd="0" destOrd="2" presId="urn:microsoft.com/office/officeart/2005/8/layout/vList2"/>
    <dgm:cxn modelId="{74F59433-F539-1045-B798-CBC54BFB12F9}" type="presOf" srcId="{FA8662E9-9097-4BA8-8E4F-C96C5A8AE3A4}" destId="{3498408A-83A6-4E48-B5E8-796DF4CE2EB8}" srcOrd="0" destOrd="1" presId="urn:microsoft.com/office/officeart/2005/8/layout/vList2"/>
    <dgm:cxn modelId="{30238138-E05F-C849-A4E4-F74305076144}" type="presOf" srcId="{DDCFDBA8-6852-47B8-B9E8-A05098042807}" destId="{3498408A-83A6-4E48-B5E8-796DF4CE2EB8}" srcOrd="0" destOrd="3" presId="urn:microsoft.com/office/officeart/2005/8/layout/vList2"/>
    <dgm:cxn modelId="{22AD666F-7A8E-4788-9139-6321BFFAA64F}" srcId="{E6EC3B28-0AD9-469E-BA55-C0C6CD25A639}" destId="{DDCFDBA8-6852-47B8-B9E8-A05098042807}" srcOrd="3" destOrd="0" parTransId="{548EF4E9-CD67-4F50-9896-5B7580B1731A}" sibTransId="{1FEB6B42-A751-4965-BC37-B6D22E1B4A8B}"/>
    <dgm:cxn modelId="{1769F97D-9C65-474C-AA9B-8DDF613402FB}" srcId="{22F5294A-3CB2-42E4-BE55-0044F8F8E220}" destId="{B58CC453-8695-4903-B3EF-D577FFF55F19}" srcOrd="0" destOrd="0" parTransId="{9CE978EE-FC3E-4F06-8471-7FBDA5A26A08}" sibTransId="{1D56D620-9EA7-4385-8D33-7D1C1A0E15A5}"/>
    <dgm:cxn modelId="{59BC3180-10DE-5A40-9ED3-21CD28FC3D40}" type="presOf" srcId="{22F5294A-3CB2-42E4-BE55-0044F8F8E220}" destId="{A3ECA84E-C4E1-1A4C-8383-E396E38AECC4}" srcOrd="0" destOrd="0" presId="urn:microsoft.com/office/officeart/2005/8/layout/vList2"/>
    <dgm:cxn modelId="{4174C4BE-A922-46B3-9862-30E2DBD878D8}" srcId="{22F5294A-3CB2-42E4-BE55-0044F8F8E220}" destId="{E6EC3B28-0AD9-469E-BA55-C0C6CD25A639}" srcOrd="1" destOrd="0" parTransId="{CAC39EA3-1A4A-4BC4-887A-1145C3472971}" sibTransId="{34B3567F-707E-4111-857F-B2497B69E13B}"/>
    <dgm:cxn modelId="{7C03F8CF-0748-4C6C-93B4-34A8BA74F8EF}" srcId="{E6EC3B28-0AD9-469E-BA55-C0C6CD25A639}" destId="{FE9CA2B7-9ECC-4C53-B2FB-D31EAA950DCE}" srcOrd="0" destOrd="0" parTransId="{250FB5F3-5B4A-4695-8B8F-13D86D3F75CE}" sibTransId="{08DBA2DA-085F-49EE-B676-CC6290252508}"/>
    <dgm:cxn modelId="{2FE035DC-42D2-485D-94EE-52366E99E7AC}" srcId="{E6EC3B28-0AD9-469E-BA55-C0C6CD25A639}" destId="{B5D4AB1D-6D3D-4D27-91E9-76E6618FEFAE}" srcOrd="2" destOrd="0" parTransId="{D292137A-8AD7-4C89-81BC-EF92BD99EE94}" sibTransId="{7F4FB46E-B1CD-40F3-AC8D-79D17BD4582C}"/>
    <dgm:cxn modelId="{C7831DEA-E51D-0A43-BF65-13F838F169C2}" type="presOf" srcId="{FE9CA2B7-9ECC-4C53-B2FB-D31EAA950DCE}" destId="{3498408A-83A6-4E48-B5E8-796DF4CE2EB8}" srcOrd="0" destOrd="0" presId="urn:microsoft.com/office/officeart/2005/8/layout/vList2"/>
    <dgm:cxn modelId="{F608A94F-FBE0-824F-9073-33F85D29519F}" type="presParOf" srcId="{A3ECA84E-C4E1-1A4C-8383-E396E38AECC4}" destId="{84624685-C2DF-7D42-8F78-76DEA2B543BA}" srcOrd="0" destOrd="0" presId="urn:microsoft.com/office/officeart/2005/8/layout/vList2"/>
    <dgm:cxn modelId="{B6258020-16A2-7C43-BFAA-5784A5E8CE95}" type="presParOf" srcId="{A3ECA84E-C4E1-1A4C-8383-E396E38AECC4}" destId="{1CEDE58C-DA4E-6A43-B0BA-75969FAE5D87}" srcOrd="1" destOrd="0" presId="urn:microsoft.com/office/officeart/2005/8/layout/vList2"/>
    <dgm:cxn modelId="{7B5D81BD-1802-B845-ABE5-B1C2A5A6BD67}" type="presParOf" srcId="{A3ECA84E-C4E1-1A4C-8383-E396E38AECC4}" destId="{53C6ED18-165B-2449-8019-E85503959F59}" srcOrd="2" destOrd="0" presId="urn:microsoft.com/office/officeart/2005/8/layout/vList2"/>
    <dgm:cxn modelId="{60167052-82AA-0042-9788-EEB469FF7479}" type="presParOf" srcId="{A3ECA84E-C4E1-1A4C-8383-E396E38AECC4}" destId="{3498408A-83A6-4E48-B5E8-796DF4CE2EB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D0C226-3569-44FD-8C8F-F1C1FC1ED5A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8C6766D-9C32-42E7-B47C-AE547E0CDD88}">
      <dgm:prSet custT="1"/>
      <dgm:spPr/>
      <dgm:t>
        <a:bodyPr/>
        <a:lstStyle/>
        <a:p>
          <a:r>
            <a:rPr lang="en-US" sz="2800" dirty="0"/>
            <a:t>Some popular methods to accomplish text vectorization:</a:t>
          </a:r>
        </a:p>
      </dgm:t>
    </dgm:pt>
    <dgm:pt modelId="{E5A311B7-6CCB-491C-9C2A-573E5E719BB5}" type="parTrans" cxnId="{5CF337C2-4729-48F3-B4EF-8D95A7CA7D82}">
      <dgm:prSet/>
      <dgm:spPr/>
      <dgm:t>
        <a:bodyPr/>
        <a:lstStyle/>
        <a:p>
          <a:endParaRPr lang="en-US"/>
        </a:p>
      </dgm:t>
    </dgm:pt>
    <dgm:pt modelId="{B71FD19D-FAD4-4807-89F3-570EABE10060}" type="sibTrans" cxnId="{5CF337C2-4729-48F3-B4EF-8D95A7CA7D82}">
      <dgm:prSet/>
      <dgm:spPr/>
      <dgm:t>
        <a:bodyPr/>
        <a:lstStyle/>
        <a:p>
          <a:endParaRPr lang="en-US"/>
        </a:p>
      </dgm:t>
    </dgm:pt>
    <dgm:pt modelId="{C8035734-19BB-4824-A45A-4E69EE26C096}">
      <dgm:prSet custT="1"/>
      <dgm:spPr/>
      <dgm:t>
        <a:bodyPr/>
        <a:lstStyle/>
        <a:p>
          <a:r>
            <a:rPr lang="en-US" sz="2400" dirty="0"/>
            <a:t>Binary Term Frequency</a:t>
          </a:r>
        </a:p>
      </dgm:t>
    </dgm:pt>
    <dgm:pt modelId="{9B231C1D-34FD-49E9-A95C-AA627A4ACE7A}" type="parTrans" cxnId="{FF624690-6433-4AEA-94EF-30340ABF39A0}">
      <dgm:prSet/>
      <dgm:spPr/>
      <dgm:t>
        <a:bodyPr/>
        <a:lstStyle/>
        <a:p>
          <a:endParaRPr lang="en-US"/>
        </a:p>
      </dgm:t>
    </dgm:pt>
    <dgm:pt modelId="{B5897AD6-7249-48AF-8DC0-DCDC6AC5C5BE}" type="sibTrans" cxnId="{FF624690-6433-4AEA-94EF-30340ABF39A0}">
      <dgm:prSet/>
      <dgm:spPr/>
      <dgm:t>
        <a:bodyPr/>
        <a:lstStyle/>
        <a:p>
          <a:endParaRPr lang="en-US"/>
        </a:p>
      </dgm:t>
    </dgm:pt>
    <dgm:pt modelId="{765505CD-72CD-4120-8C1C-0F8A026ADFC0}">
      <dgm:prSet custT="1"/>
      <dgm:spPr/>
      <dgm:t>
        <a:bodyPr/>
        <a:lstStyle/>
        <a:p>
          <a:r>
            <a:rPr lang="en-US" sz="2400" dirty="0"/>
            <a:t>Bag of Words (</a:t>
          </a:r>
          <a:r>
            <a:rPr lang="en-US" sz="2400" dirty="0" err="1"/>
            <a:t>BoW</a:t>
          </a:r>
          <a:r>
            <a:rPr lang="en-US" sz="2400" dirty="0"/>
            <a:t>) Term Frequency</a:t>
          </a:r>
        </a:p>
      </dgm:t>
    </dgm:pt>
    <dgm:pt modelId="{4745BFDA-72B3-430C-B2CE-C396742B0B88}" type="parTrans" cxnId="{9BC6BB5B-B22E-4081-A7CB-ABB1D2DC7B48}">
      <dgm:prSet/>
      <dgm:spPr/>
      <dgm:t>
        <a:bodyPr/>
        <a:lstStyle/>
        <a:p>
          <a:endParaRPr lang="en-US"/>
        </a:p>
      </dgm:t>
    </dgm:pt>
    <dgm:pt modelId="{198BDFE8-B53E-407B-9CCB-B2CD9B42B109}" type="sibTrans" cxnId="{9BC6BB5B-B22E-4081-A7CB-ABB1D2DC7B48}">
      <dgm:prSet/>
      <dgm:spPr/>
      <dgm:t>
        <a:bodyPr/>
        <a:lstStyle/>
        <a:p>
          <a:endParaRPr lang="en-US"/>
        </a:p>
      </dgm:t>
    </dgm:pt>
    <dgm:pt modelId="{03296026-B43A-43FB-8997-35B526E88B7D}">
      <dgm:prSet custT="1"/>
      <dgm:spPr/>
      <dgm:t>
        <a:bodyPr/>
        <a:lstStyle/>
        <a:p>
          <a:r>
            <a:rPr lang="en-US" sz="2400"/>
            <a:t>N-gram vectorization</a:t>
          </a:r>
        </a:p>
      </dgm:t>
    </dgm:pt>
    <dgm:pt modelId="{B9D54F64-5237-4809-A15B-4EBF7A856150}" type="parTrans" cxnId="{563D710D-63C4-49A5-8721-8E82D5ABE2CC}">
      <dgm:prSet/>
      <dgm:spPr/>
      <dgm:t>
        <a:bodyPr/>
        <a:lstStyle/>
        <a:p>
          <a:endParaRPr lang="en-US"/>
        </a:p>
      </dgm:t>
    </dgm:pt>
    <dgm:pt modelId="{644E93BD-2114-4C4A-B0EB-A2DA39483C6F}" type="sibTrans" cxnId="{563D710D-63C4-49A5-8721-8E82D5ABE2CC}">
      <dgm:prSet/>
      <dgm:spPr/>
      <dgm:t>
        <a:bodyPr/>
        <a:lstStyle/>
        <a:p>
          <a:endParaRPr lang="en-US"/>
        </a:p>
      </dgm:t>
    </dgm:pt>
    <dgm:pt modelId="{064CC6F8-B4C6-482A-8FDD-FCC15EB7AC15}">
      <dgm:prSet custT="1"/>
      <dgm:spPr/>
      <dgm:t>
        <a:bodyPr/>
        <a:lstStyle/>
        <a:p>
          <a:r>
            <a:rPr lang="en-US" sz="2400" dirty="0"/>
            <a:t>TF-IDF</a:t>
          </a:r>
        </a:p>
      </dgm:t>
    </dgm:pt>
    <dgm:pt modelId="{06D61DCA-AA14-445C-90AB-BD10809D4074}" type="parTrans" cxnId="{A28BC171-3497-45B5-BDD7-26A2B69BF7EC}">
      <dgm:prSet/>
      <dgm:spPr/>
      <dgm:t>
        <a:bodyPr/>
        <a:lstStyle/>
        <a:p>
          <a:endParaRPr lang="en-US"/>
        </a:p>
      </dgm:t>
    </dgm:pt>
    <dgm:pt modelId="{E3E2B040-6368-4813-A2BE-FF47A2CF87C7}" type="sibTrans" cxnId="{A28BC171-3497-45B5-BDD7-26A2B69BF7EC}">
      <dgm:prSet/>
      <dgm:spPr/>
      <dgm:t>
        <a:bodyPr/>
        <a:lstStyle/>
        <a:p>
          <a:endParaRPr lang="en-US"/>
        </a:p>
      </dgm:t>
    </dgm:pt>
    <dgm:pt modelId="{156F12B7-9286-45D6-90C0-34364BE7ABBD}">
      <dgm:prSet custT="1"/>
      <dgm:spPr/>
      <dgm:t>
        <a:bodyPr/>
        <a:lstStyle/>
        <a:p>
          <a:r>
            <a:rPr lang="en-US" sz="2800" dirty="0"/>
            <a:t>The vector size for a particular document is equal to the number of unique words present in the corpus.</a:t>
          </a:r>
        </a:p>
      </dgm:t>
    </dgm:pt>
    <dgm:pt modelId="{19C18915-44A0-49E8-A5B9-0C7E943274ED}" type="parTrans" cxnId="{9CEC1129-F1E3-47CF-BF28-9DFE30B86A72}">
      <dgm:prSet/>
      <dgm:spPr/>
      <dgm:t>
        <a:bodyPr/>
        <a:lstStyle/>
        <a:p>
          <a:endParaRPr lang="en-US"/>
        </a:p>
      </dgm:t>
    </dgm:pt>
    <dgm:pt modelId="{7FAA6084-92E9-4371-85A7-798C8B186752}" type="sibTrans" cxnId="{9CEC1129-F1E3-47CF-BF28-9DFE30B86A72}">
      <dgm:prSet/>
      <dgm:spPr/>
      <dgm:t>
        <a:bodyPr/>
        <a:lstStyle/>
        <a:p>
          <a:endParaRPr lang="en-US"/>
        </a:p>
      </dgm:t>
    </dgm:pt>
    <dgm:pt modelId="{4DB49557-6ACB-7D40-883D-4719E78D8311}" type="pres">
      <dgm:prSet presAssocID="{06D0C226-3569-44FD-8C8F-F1C1FC1ED5A5}" presName="linear" presStyleCnt="0">
        <dgm:presLayoutVars>
          <dgm:animLvl val="lvl"/>
          <dgm:resizeHandles val="exact"/>
        </dgm:presLayoutVars>
      </dgm:prSet>
      <dgm:spPr/>
    </dgm:pt>
    <dgm:pt modelId="{33E8567C-55D2-284B-AC13-E7DC52068D3F}" type="pres">
      <dgm:prSet presAssocID="{88C6766D-9C32-42E7-B47C-AE547E0CDD88}" presName="parentText" presStyleLbl="node1" presStyleIdx="0" presStyleCnt="2">
        <dgm:presLayoutVars>
          <dgm:chMax val="0"/>
          <dgm:bulletEnabled val="1"/>
        </dgm:presLayoutVars>
      </dgm:prSet>
      <dgm:spPr/>
    </dgm:pt>
    <dgm:pt modelId="{5D298989-60A3-774F-BEEC-68B2EB4A4CA3}" type="pres">
      <dgm:prSet presAssocID="{88C6766D-9C32-42E7-B47C-AE547E0CDD88}" presName="childText" presStyleLbl="revTx" presStyleIdx="0" presStyleCnt="1">
        <dgm:presLayoutVars>
          <dgm:bulletEnabled val="1"/>
        </dgm:presLayoutVars>
      </dgm:prSet>
      <dgm:spPr/>
    </dgm:pt>
    <dgm:pt modelId="{8E005A6B-DC21-8C4D-B517-58C04FC2B9F5}" type="pres">
      <dgm:prSet presAssocID="{156F12B7-9286-45D6-90C0-34364BE7ABBD}" presName="parentText" presStyleLbl="node1" presStyleIdx="1" presStyleCnt="2">
        <dgm:presLayoutVars>
          <dgm:chMax val="0"/>
          <dgm:bulletEnabled val="1"/>
        </dgm:presLayoutVars>
      </dgm:prSet>
      <dgm:spPr/>
    </dgm:pt>
  </dgm:ptLst>
  <dgm:cxnLst>
    <dgm:cxn modelId="{563D710D-63C4-49A5-8721-8E82D5ABE2CC}" srcId="{88C6766D-9C32-42E7-B47C-AE547E0CDD88}" destId="{03296026-B43A-43FB-8997-35B526E88B7D}" srcOrd="2" destOrd="0" parTransId="{B9D54F64-5237-4809-A15B-4EBF7A856150}" sibTransId="{644E93BD-2114-4C4A-B0EB-A2DA39483C6F}"/>
    <dgm:cxn modelId="{5C668E11-EEAF-5D48-9DF3-257D607607F2}" type="presOf" srcId="{06D0C226-3569-44FD-8C8F-F1C1FC1ED5A5}" destId="{4DB49557-6ACB-7D40-883D-4719E78D8311}" srcOrd="0" destOrd="0" presId="urn:microsoft.com/office/officeart/2005/8/layout/vList2"/>
    <dgm:cxn modelId="{A6BD0A29-805C-134F-B6FD-FA5B8FDA6EA0}" type="presOf" srcId="{C8035734-19BB-4824-A45A-4E69EE26C096}" destId="{5D298989-60A3-774F-BEEC-68B2EB4A4CA3}" srcOrd="0" destOrd="0" presId="urn:microsoft.com/office/officeart/2005/8/layout/vList2"/>
    <dgm:cxn modelId="{9CEC1129-F1E3-47CF-BF28-9DFE30B86A72}" srcId="{06D0C226-3569-44FD-8C8F-F1C1FC1ED5A5}" destId="{156F12B7-9286-45D6-90C0-34364BE7ABBD}" srcOrd="1" destOrd="0" parTransId="{19C18915-44A0-49E8-A5B9-0C7E943274ED}" sibTransId="{7FAA6084-92E9-4371-85A7-798C8B186752}"/>
    <dgm:cxn modelId="{37288E3E-ADEB-054A-89CC-0486A49E2CBA}" type="presOf" srcId="{88C6766D-9C32-42E7-B47C-AE547E0CDD88}" destId="{33E8567C-55D2-284B-AC13-E7DC52068D3F}" srcOrd="0" destOrd="0" presId="urn:microsoft.com/office/officeart/2005/8/layout/vList2"/>
    <dgm:cxn modelId="{9BC6BB5B-B22E-4081-A7CB-ABB1D2DC7B48}" srcId="{88C6766D-9C32-42E7-B47C-AE547E0CDD88}" destId="{765505CD-72CD-4120-8C1C-0F8A026ADFC0}" srcOrd="1" destOrd="0" parTransId="{4745BFDA-72B3-430C-B2CE-C396742B0B88}" sibTransId="{198BDFE8-B53E-407B-9CCB-B2CD9B42B109}"/>
    <dgm:cxn modelId="{A28BC171-3497-45B5-BDD7-26A2B69BF7EC}" srcId="{88C6766D-9C32-42E7-B47C-AE547E0CDD88}" destId="{064CC6F8-B4C6-482A-8FDD-FCC15EB7AC15}" srcOrd="3" destOrd="0" parTransId="{06D61DCA-AA14-445C-90AB-BD10809D4074}" sibTransId="{E3E2B040-6368-4813-A2BE-FF47A2CF87C7}"/>
    <dgm:cxn modelId="{FF624690-6433-4AEA-94EF-30340ABF39A0}" srcId="{88C6766D-9C32-42E7-B47C-AE547E0CDD88}" destId="{C8035734-19BB-4824-A45A-4E69EE26C096}" srcOrd="0" destOrd="0" parTransId="{9B231C1D-34FD-49E9-A95C-AA627A4ACE7A}" sibTransId="{B5897AD6-7249-48AF-8DC0-DCDC6AC5C5BE}"/>
    <dgm:cxn modelId="{FD88879D-3A37-714A-86AB-B68C6AF04FCC}" type="presOf" srcId="{03296026-B43A-43FB-8997-35B526E88B7D}" destId="{5D298989-60A3-774F-BEEC-68B2EB4A4CA3}" srcOrd="0" destOrd="2" presId="urn:microsoft.com/office/officeart/2005/8/layout/vList2"/>
    <dgm:cxn modelId="{5CF337C2-4729-48F3-B4EF-8D95A7CA7D82}" srcId="{06D0C226-3569-44FD-8C8F-F1C1FC1ED5A5}" destId="{88C6766D-9C32-42E7-B47C-AE547E0CDD88}" srcOrd="0" destOrd="0" parTransId="{E5A311B7-6CCB-491C-9C2A-573E5E719BB5}" sibTransId="{B71FD19D-FAD4-4807-89F3-570EABE10060}"/>
    <dgm:cxn modelId="{D979B6DD-5885-C94D-8111-1B143086A945}" type="presOf" srcId="{765505CD-72CD-4120-8C1C-0F8A026ADFC0}" destId="{5D298989-60A3-774F-BEEC-68B2EB4A4CA3}" srcOrd="0" destOrd="1" presId="urn:microsoft.com/office/officeart/2005/8/layout/vList2"/>
    <dgm:cxn modelId="{A10E76E4-532A-2F46-8D00-252692BFECFF}" type="presOf" srcId="{156F12B7-9286-45D6-90C0-34364BE7ABBD}" destId="{8E005A6B-DC21-8C4D-B517-58C04FC2B9F5}" srcOrd="0" destOrd="0" presId="urn:microsoft.com/office/officeart/2005/8/layout/vList2"/>
    <dgm:cxn modelId="{62D7C8FA-7333-0240-A2B1-AB78E2DDE89A}" type="presOf" srcId="{064CC6F8-B4C6-482A-8FDD-FCC15EB7AC15}" destId="{5D298989-60A3-774F-BEEC-68B2EB4A4CA3}" srcOrd="0" destOrd="3" presId="urn:microsoft.com/office/officeart/2005/8/layout/vList2"/>
    <dgm:cxn modelId="{AD9CE8A2-2499-F947-B0FF-CA5B2D4B491A}" type="presParOf" srcId="{4DB49557-6ACB-7D40-883D-4719E78D8311}" destId="{33E8567C-55D2-284B-AC13-E7DC52068D3F}" srcOrd="0" destOrd="0" presId="urn:microsoft.com/office/officeart/2005/8/layout/vList2"/>
    <dgm:cxn modelId="{620CD5F8-AB60-6142-8D95-5300C8448DDD}" type="presParOf" srcId="{4DB49557-6ACB-7D40-883D-4719E78D8311}" destId="{5D298989-60A3-774F-BEEC-68B2EB4A4CA3}" srcOrd="1" destOrd="0" presId="urn:microsoft.com/office/officeart/2005/8/layout/vList2"/>
    <dgm:cxn modelId="{CFAA7AF8-51BE-F742-BE2C-EF3AA303268A}" type="presParOf" srcId="{4DB49557-6ACB-7D40-883D-4719E78D8311}" destId="{8E005A6B-DC21-8C4D-B517-58C04FC2B9F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425919-BC0C-44D6-92C9-8AE329D57BD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F90CB56-E34C-405C-A342-86CEC19F03C1}">
      <dgm:prSet/>
      <dgm:spPr/>
      <dgm:t>
        <a:bodyPr/>
        <a:lstStyle/>
        <a:p>
          <a:r>
            <a:rPr lang="en-US" dirty="0"/>
            <a:t>Similar to the BOW technique, in the N-Gram method, a document term matrix is generated, and each cell represents the count.</a:t>
          </a:r>
        </a:p>
      </dgm:t>
    </dgm:pt>
    <dgm:pt modelId="{44D75EA4-B2A8-458A-BFE8-63958BA2C8D5}" type="parTrans" cxnId="{9266380D-10F3-457A-AF86-20B20E0A9A27}">
      <dgm:prSet/>
      <dgm:spPr/>
      <dgm:t>
        <a:bodyPr/>
        <a:lstStyle/>
        <a:p>
          <a:endParaRPr lang="en-US"/>
        </a:p>
      </dgm:t>
    </dgm:pt>
    <dgm:pt modelId="{A0F57239-F64D-4336-9CFE-A9A73B145D35}" type="sibTrans" cxnId="{9266380D-10F3-457A-AF86-20B20E0A9A27}">
      <dgm:prSet/>
      <dgm:spPr/>
      <dgm:t>
        <a:bodyPr/>
        <a:lstStyle/>
        <a:p>
          <a:endParaRPr lang="en-US"/>
        </a:p>
      </dgm:t>
    </dgm:pt>
    <dgm:pt modelId="{8B8F3CC1-1425-49FF-9CE8-4DE8520AB41F}">
      <dgm:prSet/>
      <dgm:spPr/>
      <dgm:t>
        <a:bodyPr/>
        <a:lstStyle/>
        <a:p>
          <a:r>
            <a:rPr lang="en-US"/>
            <a:t>The columns represent all columns of adjacent words of length n.</a:t>
          </a:r>
        </a:p>
      </dgm:t>
    </dgm:pt>
    <dgm:pt modelId="{1726D75C-4B87-40FE-BF8A-6B9F49E40AE8}" type="parTrans" cxnId="{ADCD5A50-6E0F-4093-8D6F-83956C08A7A3}">
      <dgm:prSet/>
      <dgm:spPr/>
      <dgm:t>
        <a:bodyPr/>
        <a:lstStyle/>
        <a:p>
          <a:endParaRPr lang="en-US"/>
        </a:p>
      </dgm:t>
    </dgm:pt>
    <dgm:pt modelId="{410E2D73-CA0D-45DE-B400-5B754C3E06D8}" type="sibTrans" cxnId="{ADCD5A50-6E0F-4093-8D6F-83956C08A7A3}">
      <dgm:prSet/>
      <dgm:spPr/>
      <dgm:t>
        <a:bodyPr/>
        <a:lstStyle/>
        <a:p>
          <a:endParaRPr lang="en-US"/>
        </a:p>
      </dgm:t>
    </dgm:pt>
    <dgm:pt modelId="{9E6C62C2-85D9-4B8D-9B44-15507C7AD8A2}">
      <dgm:prSet/>
      <dgm:spPr/>
      <dgm:t>
        <a:bodyPr/>
        <a:lstStyle/>
        <a:p>
          <a:r>
            <a:rPr lang="en-US"/>
            <a:t>BOW is a special case of N-Gram where n=1.</a:t>
          </a:r>
        </a:p>
      </dgm:t>
    </dgm:pt>
    <dgm:pt modelId="{CDC32129-9173-43DD-8A2D-25BA11D6D3CF}" type="parTrans" cxnId="{EB73A611-BD59-43E4-8F0C-C24391EEB62D}">
      <dgm:prSet/>
      <dgm:spPr/>
      <dgm:t>
        <a:bodyPr/>
        <a:lstStyle/>
        <a:p>
          <a:endParaRPr lang="en-US"/>
        </a:p>
      </dgm:t>
    </dgm:pt>
    <dgm:pt modelId="{2A6976A6-E119-4D39-ABA9-3E69440D89DD}" type="sibTrans" cxnId="{EB73A611-BD59-43E4-8F0C-C24391EEB62D}">
      <dgm:prSet/>
      <dgm:spPr/>
      <dgm:t>
        <a:bodyPr/>
        <a:lstStyle/>
        <a:p>
          <a:endParaRPr lang="en-US"/>
        </a:p>
      </dgm:t>
    </dgm:pt>
    <dgm:pt modelId="{C9331A2A-1857-49B0-8398-E054D7EDE51F}">
      <dgm:prSet/>
      <dgm:spPr/>
      <dgm:t>
        <a:bodyPr/>
        <a:lstStyle/>
        <a:p>
          <a:r>
            <a:rPr lang="en-US" dirty="0"/>
            <a:t>N-grams consider the sequence of n words in the text; where n is (1,2,3.. ) like 1-gram, 2-gram for token pair. </a:t>
          </a:r>
        </a:p>
      </dgm:t>
    </dgm:pt>
    <dgm:pt modelId="{016B0A03-2590-457A-AD06-0FA9A18EE392}" type="parTrans" cxnId="{C9049B89-4175-47EE-B18B-A1FF325863F4}">
      <dgm:prSet/>
      <dgm:spPr/>
      <dgm:t>
        <a:bodyPr/>
        <a:lstStyle/>
        <a:p>
          <a:endParaRPr lang="en-US"/>
        </a:p>
      </dgm:t>
    </dgm:pt>
    <dgm:pt modelId="{70502AF8-6201-4D8C-BB06-277F976053F4}" type="sibTrans" cxnId="{C9049B89-4175-47EE-B18B-A1FF325863F4}">
      <dgm:prSet/>
      <dgm:spPr/>
      <dgm:t>
        <a:bodyPr/>
        <a:lstStyle/>
        <a:p>
          <a:endParaRPr lang="en-US"/>
        </a:p>
      </dgm:t>
    </dgm:pt>
    <dgm:pt modelId="{C3715C22-E91E-4708-BB01-2AD4C43C48F1}">
      <dgm:prSet/>
      <dgm:spPr/>
      <dgm:t>
        <a:bodyPr/>
        <a:lstStyle/>
        <a:p>
          <a:r>
            <a:rPr lang="en-US"/>
            <a:t>Unlike BOW, it maintains word order.</a:t>
          </a:r>
        </a:p>
      </dgm:t>
    </dgm:pt>
    <dgm:pt modelId="{787038B7-A662-4A9B-A625-1714F6AB62E0}" type="parTrans" cxnId="{8EF146DD-9607-4C05-A7F7-D75AA0045E5C}">
      <dgm:prSet/>
      <dgm:spPr/>
      <dgm:t>
        <a:bodyPr/>
        <a:lstStyle/>
        <a:p>
          <a:endParaRPr lang="en-US"/>
        </a:p>
      </dgm:t>
    </dgm:pt>
    <dgm:pt modelId="{8DC44A0E-773C-496B-90A6-12C9DF9ADECB}" type="sibTrans" cxnId="{8EF146DD-9607-4C05-A7F7-D75AA0045E5C}">
      <dgm:prSet/>
      <dgm:spPr/>
      <dgm:t>
        <a:bodyPr/>
        <a:lstStyle/>
        <a:p>
          <a:endParaRPr lang="en-US"/>
        </a:p>
      </dgm:t>
    </dgm:pt>
    <dgm:pt modelId="{720882FA-AE29-724A-AA4C-9620EC5D3802}" type="pres">
      <dgm:prSet presAssocID="{14425919-BC0C-44D6-92C9-8AE329D57BD5}" presName="vert0" presStyleCnt="0">
        <dgm:presLayoutVars>
          <dgm:dir/>
          <dgm:animOne val="branch"/>
          <dgm:animLvl val="lvl"/>
        </dgm:presLayoutVars>
      </dgm:prSet>
      <dgm:spPr/>
    </dgm:pt>
    <dgm:pt modelId="{21BE3573-4C59-E446-9D24-063BE28339AF}" type="pres">
      <dgm:prSet presAssocID="{3F90CB56-E34C-405C-A342-86CEC19F03C1}" presName="thickLine" presStyleLbl="alignNode1" presStyleIdx="0" presStyleCnt="5"/>
      <dgm:spPr/>
    </dgm:pt>
    <dgm:pt modelId="{9B6B724F-C6B6-934C-802D-39B59D7F40E5}" type="pres">
      <dgm:prSet presAssocID="{3F90CB56-E34C-405C-A342-86CEC19F03C1}" presName="horz1" presStyleCnt="0"/>
      <dgm:spPr/>
    </dgm:pt>
    <dgm:pt modelId="{60AF6C18-F98B-7D4D-BDC9-D68D51CE4141}" type="pres">
      <dgm:prSet presAssocID="{3F90CB56-E34C-405C-A342-86CEC19F03C1}" presName="tx1" presStyleLbl="revTx" presStyleIdx="0" presStyleCnt="5"/>
      <dgm:spPr/>
    </dgm:pt>
    <dgm:pt modelId="{2F7B922C-5AE0-0148-BB79-0D119A4963A2}" type="pres">
      <dgm:prSet presAssocID="{3F90CB56-E34C-405C-A342-86CEC19F03C1}" presName="vert1" presStyleCnt="0"/>
      <dgm:spPr/>
    </dgm:pt>
    <dgm:pt modelId="{0E5310EA-3885-3943-91A9-8D958D1AFD29}" type="pres">
      <dgm:prSet presAssocID="{8B8F3CC1-1425-49FF-9CE8-4DE8520AB41F}" presName="thickLine" presStyleLbl="alignNode1" presStyleIdx="1" presStyleCnt="5"/>
      <dgm:spPr/>
    </dgm:pt>
    <dgm:pt modelId="{4BF5AC36-9384-0840-9060-384EA6844CBE}" type="pres">
      <dgm:prSet presAssocID="{8B8F3CC1-1425-49FF-9CE8-4DE8520AB41F}" presName="horz1" presStyleCnt="0"/>
      <dgm:spPr/>
    </dgm:pt>
    <dgm:pt modelId="{B0774D47-E7CF-F748-932F-ABC7D45BD0C6}" type="pres">
      <dgm:prSet presAssocID="{8B8F3CC1-1425-49FF-9CE8-4DE8520AB41F}" presName="tx1" presStyleLbl="revTx" presStyleIdx="1" presStyleCnt="5"/>
      <dgm:spPr/>
    </dgm:pt>
    <dgm:pt modelId="{1A488A44-F799-CE45-B16A-931ECD98A801}" type="pres">
      <dgm:prSet presAssocID="{8B8F3CC1-1425-49FF-9CE8-4DE8520AB41F}" presName="vert1" presStyleCnt="0"/>
      <dgm:spPr/>
    </dgm:pt>
    <dgm:pt modelId="{EFAFD943-0345-7D44-912A-3DEA3E891E4B}" type="pres">
      <dgm:prSet presAssocID="{9E6C62C2-85D9-4B8D-9B44-15507C7AD8A2}" presName="thickLine" presStyleLbl="alignNode1" presStyleIdx="2" presStyleCnt="5"/>
      <dgm:spPr/>
    </dgm:pt>
    <dgm:pt modelId="{26DC7AD2-4804-D74F-B297-1660064171D2}" type="pres">
      <dgm:prSet presAssocID="{9E6C62C2-85D9-4B8D-9B44-15507C7AD8A2}" presName="horz1" presStyleCnt="0"/>
      <dgm:spPr/>
    </dgm:pt>
    <dgm:pt modelId="{9AF15E56-F435-7F4C-BDA1-471A39B42D03}" type="pres">
      <dgm:prSet presAssocID="{9E6C62C2-85D9-4B8D-9B44-15507C7AD8A2}" presName="tx1" presStyleLbl="revTx" presStyleIdx="2" presStyleCnt="5"/>
      <dgm:spPr/>
    </dgm:pt>
    <dgm:pt modelId="{9AD79B74-CFD7-7F4D-9391-CD42EE02670B}" type="pres">
      <dgm:prSet presAssocID="{9E6C62C2-85D9-4B8D-9B44-15507C7AD8A2}" presName="vert1" presStyleCnt="0"/>
      <dgm:spPr/>
    </dgm:pt>
    <dgm:pt modelId="{426AA445-8840-C642-AF3B-383ABD44F3FE}" type="pres">
      <dgm:prSet presAssocID="{C9331A2A-1857-49B0-8398-E054D7EDE51F}" presName="thickLine" presStyleLbl="alignNode1" presStyleIdx="3" presStyleCnt="5"/>
      <dgm:spPr/>
    </dgm:pt>
    <dgm:pt modelId="{9C9A41B6-86EF-5A43-A4AA-CAD274E60A49}" type="pres">
      <dgm:prSet presAssocID="{C9331A2A-1857-49B0-8398-E054D7EDE51F}" presName="horz1" presStyleCnt="0"/>
      <dgm:spPr/>
    </dgm:pt>
    <dgm:pt modelId="{E0994656-6652-AF44-968C-0758E1DC6D61}" type="pres">
      <dgm:prSet presAssocID="{C9331A2A-1857-49B0-8398-E054D7EDE51F}" presName="tx1" presStyleLbl="revTx" presStyleIdx="3" presStyleCnt="5"/>
      <dgm:spPr/>
    </dgm:pt>
    <dgm:pt modelId="{19CC55BC-C26A-7E46-BDE7-AB5F36FE3BBD}" type="pres">
      <dgm:prSet presAssocID="{C9331A2A-1857-49B0-8398-E054D7EDE51F}" presName="vert1" presStyleCnt="0"/>
      <dgm:spPr/>
    </dgm:pt>
    <dgm:pt modelId="{6A4C3C17-E870-4347-AE1C-B0159EE39576}" type="pres">
      <dgm:prSet presAssocID="{C3715C22-E91E-4708-BB01-2AD4C43C48F1}" presName="thickLine" presStyleLbl="alignNode1" presStyleIdx="4" presStyleCnt="5"/>
      <dgm:spPr/>
    </dgm:pt>
    <dgm:pt modelId="{DC707FAB-4E56-0A48-8D8C-5525DAA07390}" type="pres">
      <dgm:prSet presAssocID="{C3715C22-E91E-4708-BB01-2AD4C43C48F1}" presName="horz1" presStyleCnt="0"/>
      <dgm:spPr/>
    </dgm:pt>
    <dgm:pt modelId="{37221DC8-1F2E-FD48-93C4-9627E3B61B16}" type="pres">
      <dgm:prSet presAssocID="{C3715C22-E91E-4708-BB01-2AD4C43C48F1}" presName="tx1" presStyleLbl="revTx" presStyleIdx="4" presStyleCnt="5"/>
      <dgm:spPr/>
    </dgm:pt>
    <dgm:pt modelId="{08B7B285-DEA8-D24D-978B-3F0D193D4FFB}" type="pres">
      <dgm:prSet presAssocID="{C3715C22-E91E-4708-BB01-2AD4C43C48F1}" presName="vert1" presStyleCnt="0"/>
      <dgm:spPr/>
    </dgm:pt>
  </dgm:ptLst>
  <dgm:cxnLst>
    <dgm:cxn modelId="{7D089F0A-EB05-CF44-9607-AA81BDDCD1F5}" type="presOf" srcId="{9E6C62C2-85D9-4B8D-9B44-15507C7AD8A2}" destId="{9AF15E56-F435-7F4C-BDA1-471A39B42D03}" srcOrd="0" destOrd="0" presId="urn:microsoft.com/office/officeart/2008/layout/LinedList"/>
    <dgm:cxn modelId="{9266380D-10F3-457A-AF86-20B20E0A9A27}" srcId="{14425919-BC0C-44D6-92C9-8AE329D57BD5}" destId="{3F90CB56-E34C-405C-A342-86CEC19F03C1}" srcOrd="0" destOrd="0" parTransId="{44D75EA4-B2A8-458A-BFE8-63958BA2C8D5}" sibTransId="{A0F57239-F64D-4336-9CFE-A9A73B145D35}"/>
    <dgm:cxn modelId="{EB73A611-BD59-43E4-8F0C-C24391EEB62D}" srcId="{14425919-BC0C-44D6-92C9-8AE329D57BD5}" destId="{9E6C62C2-85D9-4B8D-9B44-15507C7AD8A2}" srcOrd="2" destOrd="0" parTransId="{CDC32129-9173-43DD-8A2D-25BA11D6D3CF}" sibTransId="{2A6976A6-E119-4D39-ABA9-3E69440D89DD}"/>
    <dgm:cxn modelId="{ADCD5A50-6E0F-4093-8D6F-83956C08A7A3}" srcId="{14425919-BC0C-44D6-92C9-8AE329D57BD5}" destId="{8B8F3CC1-1425-49FF-9CE8-4DE8520AB41F}" srcOrd="1" destOrd="0" parTransId="{1726D75C-4B87-40FE-BF8A-6B9F49E40AE8}" sibTransId="{410E2D73-CA0D-45DE-B400-5B754C3E06D8}"/>
    <dgm:cxn modelId="{1787AF6F-39FF-B54E-839B-60FF6EDFB1E4}" type="presOf" srcId="{14425919-BC0C-44D6-92C9-8AE329D57BD5}" destId="{720882FA-AE29-724A-AA4C-9620EC5D3802}" srcOrd="0" destOrd="0" presId="urn:microsoft.com/office/officeart/2008/layout/LinedList"/>
    <dgm:cxn modelId="{6A7E3F87-D9CF-EF4C-AC9E-7F33DD0D66E0}" type="presOf" srcId="{C3715C22-E91E-4708-BB01-2AD4C43C48F1}" destId="{37221DC8-1F2E-FD48-93C4-9627E3B61B16}" srcOrd="0" destOrd="0" presId="urn:microsoft.com/office/officeart/2008/layout/LinedList"/>
    <dgm:cxn modelId="{C9049B89-4175-47EE-B18B-A1FF325863F4}" srcId="{14425919-BC0C-44D6-92C9-8AE329D57BD5}" destId="{C9331A2A-1857-49B0-8398-E054D7EDE51F}" srcOrd="3" destOrd="0" parTransId="{016B0A03-2590-457A-AD06-0FA9A18EE392}" sibTransId="{70502AF8-6201-4D8C-BB06-277F976053F4}"/>
    <dgm:cxn modelId="{70F980B4-7E3F-3144-A93A-7033B81B0C3A}" type="presOf" srcId="{8B8F3CC1-1425-49FF-9CE8-4DE8520AB41F}" destId="{B0774D47-E7CF-F748-932F-ABC7D45BD0C6}" srcOrd="0" destOrd="0" presId="urn:microsoft.com/office/officeart/2008/layout/LinedList"/>
    <dgm:cxn modelId="{EE88BDD4-B19B-6146-BCDA-7AE163ED88F4}" type="presOf" srcId="{C9331A2A-1857-49B0-8398-E054D7EDE51F}" destId="{E0994656-6652-AF44-968C-0758E1DC6D61}" srcOrd="0" destOrd="0" presId="urn:microsoft.com/office/officeart/2008/layout/LinedList"/>
    <dgm:cxn modelId="{708050D7-1734-1A4C-BEEE-050F13D1DDD1}" type="presOf" srcId="{3F90CB56-E34C-405C-A342-86CEC19F03C1}" destId="{60AF6C18-F98B-7D4D-BDC9-D68D51CE4141}" srcOrd="0" destOrd="0" presId="urn:microsoft.com/office/officeart/2008/layout/LinedList"/>
    <dgm:cxn modelId="{8EF146DD-9607-4C05-A7F7-D75AA0045E5C}" srcId="{14425919-BC0C-44D6-92C9-8AE329D57BD5}" destId="{C3715C22-E91E-4708-BB01-2AD4C43C48F1}" srcOrd="4" destOrd="0" parTransId="{787038B7-A662-4A9B-A625-1714F6AB62E0}" sibTransId="{8DC44A0E-773C-496B-90A6-12C9DF9ADECB}"/>
    <dgm:cxn modelId="{55FB8396-9DA0-3F43-9A1B-AB8E36246091}" type="presParOf" srcId="{720882FA-AE29-724A-AA4C-9620EC5D3802}" destId="{21BE3573-4C59-E446-9D24-063BE28339AF}" srcOrd="0" destOrd="0" presId="urn:microsoft.com/office/officeart/2008/layout/LinedList"/>
    <dgm:cxn modelId="{C7DE4CC5-9A99-DF4B-AB86-4BE739CC181C}" type="presParOf" srcId="{720882FA-AE29-724A-AA4C-9620EC5D3802}" destId="{9B6B724F-C6B6-934C-802D-39B59D7F40E5}" srcOrd="1" destOrd="0" presId="urn:microsoft.com/office/officeart/2008/layout/LinedList"/>
    <dgm:cxn modelId="{A53A5338-7934-854B-9638-B543A2646FEE}" type="presParOf" srcId="{9B6B724F-C6B6-934C-802D-39B59D7F40E5}" destId="{60AF6C18-F98B-7D4D-BDC9-D68D51CE4141}" srcOrd="0" destOrd="0" presId="urn:microsoft.com/office/officeart/2008/layout/LinedList"/>
    <dgm:cxn modelId="{8160E666-D79E-F943-8B1D-40B308585953}" type="presParOf" srcId="{9B6B724F-C6B6-934C-802D-39B59D7F40E5}" destId="{2F7B922C-5AE0-0148-BB79-0D119A4963A2}" srcOrd="1" destOrd="0" presId="urn:microsoft.com/office/officeart/2008/layout/LinedList"/>
    <dgm:cxn modelId="{F4D06E0F-B253-9746-859E-7B11EC6A834A}" type="presParOf" srcId="{720882FA-AE29-724A-AA4C-9620EC5D3802}" destId="{0E5310EA-3885-3943-91A9-8D958D1AFD29}" srcOrd="2" destOrd="0" presId="urn:microsoft.com/office/officeart/2008/layout/LinedList"/>
    <dgm:cxn modelId="{91F152EA-B6E3-9B44-A281-70F63B7BE2AE}" type="presParOf" srcId="{720882FA-AE29-724A-AA4C-9620EC5D3802}" destId="{4BF5AC36-9384-0840-9060-384EA6844CBE}" srcOrd="3" destOrd="0" presId="urn:microsoft.com/office/officeart/2008/layout/LinedList"/>
    <dgm:cxn modelId="{37F6633B-616F-6946-9462-3CA94984E9AC}" type="presParOf" srcId="{4BF5AC36-9384-0840-9060-384EA6844CBE}" destId="{B0774D47-E7CF-F748-932F-ABC7D45BD0C6}" srcOrd="0" destOrd="0" presId="urn:microsoft.com/office/officeart/2008/layout/LinedList"/>
    <dgm:cxn modelId="{F9708AF5-A6B1-F64A-AB46-1BE7B22205AD}" type="presParOf" srcId="{4BF5AC36-9384-0840-9060-384EA6844CBE}" destId="{1A488A44-F799-CE45-B16A-931ECD98A801}" srcOrd="1" destOrd="0" presId="urn:microsoft.com/office/officeart/2008/layout/LinedList"/>
    <dgm:cxn modelId="{76D03693-12CD-D44F-8FF8-049656A44C3E}" type="presParOf" srcId="{720882FA-AE29-724A-AA4C-9620EC5D3802}" destId="{EFAFD943-0345-7D44-912A-3DEA3E891E4B}" srcOrd="4" destOrd="0" presId="urn:microsoft.com/office/officeart/2008/layout/LinedList"/>
    <dgm:cxn modelId="{B43977C5-63AB-7F4B-8694-4BDA527F9D30}" type="presParOf" srcId="{720882FA-AE29-724A-AA4C-9620EC5D3802}" destId="{26DC7AD2-4804-D74F-B297-1660064171D2}" srcOrd="5" destOrd="0" presId="urn:microsoft.com/office/officeart/2008/layout/LinedList"/>
    <dgm:cxn modelId="{CD29FE43-0053-3F40-9949-6F1367FE829D}" type="presParOf" srcId="{26DC7AD2-4804-D74F-B297-1660064171D2}" destId="{9AF15E56-F435-7F4C-BDA1-471A39B42D03}" srcOrd="0" destOrd="0" presId="urn:microsoft.com/office/officeart/2008/layout/LinedList"/>
    <dgm:cxn modelId="{082DE6B9-3A8E-D644-8968-B4174A385A40}" type="presParOf" srcId="{26DC7AD2-4804-D74F-B297-1660064171D2}" destId="{9AD79B74-CFD7-7F4D-9391-CD42EE02670B}" srcOrd="1" destOrd="0" presId="urn:microsoft.com/office/officeart/2008/layout/LinedList"/>
    <dgm:cxn modelId="{459A5F22-402B-7A48-9FD9-0BE997325E41}" type="presParOf" srcId="{720882FA-AE29-724A-AA4C-9620EC5D3802}" destId="{426AA445-8840-C642-AF3B-383ABD44F3FE}" srcOrd="6" destOrd="0" presId="urn:microsoft.com/office/officeart/2008/layout/LinedList"/>
    <dgm:cxn modelId="{E99CFF24-3741-1442-935A-C41977B523F8}" type="presParOf" srcId="{720882FA-AE29-724A-AA4C-9620EC5D3802}" destId="{9C9A41B6-86EF-5A43-A4AA-CAD274E60A49}" srcOrd="7" destOrd="0" presId="urn:microsoft.com/office/officeart/2008/layout/LinedList"/>
    <dgm:cxn modelId="{00FAB6A5-DD9F-A841-B5E8-7D99C0E1D687}" type="presParOf" srcId="{9C9A41B6-86EF-5A43-A4AA-CAD274E60A49}" destId="{E0994656-6652-AF44-968C-0758E1DC6D61}" srcOrd="0" destOrd="0" presId="urn:microsoft.com/office/officeart/2008/layout/LinedList"/>
    <dgm:cxn modelId="{51C0914E-7E11-9642-9AEE-AD1D4EC1B4EA}" type="presParOf" srcId="{9C9A41B6-86EF-5A43-A4AA-CAD274E60A49}" destId="{19CC55BC-C26A-7E46-BDE7-AB5F36FE3BBD}" srcOrd="1" destOrd="0" presId="urn:microsoft.com/office/officeart/2008/layout/LinedList"/>
    <dgm:cxn modelId="{F2641E64-6E4D-1D42-BC16-558000B53874}" type="presParOf" srcId="{720882FA-AE29-724A-AA4C-9620EC5D3802}" destId="{6A4C3C17-E870-4347-AE1C-B0159EE39576}" srcOrd="8" destOrd="0" presId="urn:microsoft.com/office/officeart/2008/layout/LinedList"/>
    <dgm:cxn modelId="{9997DBBC-0BAA-FA49-9C50-7C1C6B8D8A60}" type="presParOf" srcId="{720882FA-AE29-724A-AA4C-9620EC5D3802}" destId="{DC707FAB-4E56-0A48-8D8C-5525DAA07390}" srcOrd="9" destOrd="0" presId="urn:microsoft.com/office/officeart/2008/layout/LinedList"/>
    <dgm:cxn modelId="{9C3D5D6A-4388-4F46-BDEF-510211234F6C}" type="presParOf" srcId="{DC707FAB-4E56-0A48-8D8C-5525DAA07390}" destId="{37221DC8-1F2E-FD48-93C4-9627E3B61B16}" srcOrd="0" destOrd="0" presId="urn:microsoft.com/office/officeart/2008/layout/LinedList"/>
    <dgm:cxn modelId="{5390F1C4-AB52-E84E-B4C0-2513278F5A19}" type="presParOf" srcId="{DC707FAB-4E56-0A48-8D8C-5525DAA07390}" destId="{08B7B285-DEA8-D24D-978B-3F0D193D4FF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C50E75-2711-41B0-877B-E28CA89916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B6A40F1-6935-4B6F-96A2-4C6ACD26D202}">
      <dgm:prSet/>
      <dgm:spPr/>
      <dgm:t>
        <a:bodyPr/>
        <a:lstStyle/>
        <a:p>
          <a:r>
            <a:rPr lang="en-US"/>
            <a:t>It is considered a one way to enrich the representation of your features </a:t>
          </a:r>
        </a:p>
      </dgm:t>
    </dgm:pt>
    <dgm:pt modelId="{CA808060-078C-4CD3-AE2E-6424F7BC05E8}" type="parTrans" cxnId="{6F2FB0FB-6306-4103-846D-49B19738036C}">
      <dgm:prSet/>
      <dgm:spPr/>
      <dgm:t>
        <a:bodyPr/>
        <a:lstStyle/>
        <a:p>
          <a:endParaRPr lang="en-US"/>
        </a:p>
      </dgm:t>
    </dgm:pt>
    <dgm:pt modelId="{725CC666-B00F-435B-850C-29C1F885DC8E}" type="sibTrans" cxnId="{6F2FB0FB-6306-4103-846D-49B19738036C}">
      <dgm:prSet/>
      <dgm:spPr/>
      <dgm:t>
        <a:bodyPr/>
        <a:lstStyle/>
        <a:p>
          <a:endParaRPr lang="en-US"/>
        </a:p>
      </dgm:t>
    </dgm:pt>
    <dgm:pt modelId="{EB50B83A-80E0-420D-AF86-0798C636190F}">
      <dgm:prSet/>
      <dgm:spPr/>
      <dgm:t>
        <a:bodyPr/>
        <a:lstStyle/>
        <a:p>
          <a:r>
            <a:rPr lang="en-US"/>
            <a:t>The intuition here is that bi-grams and tri-grams can capture contextual information compared to just unigrams. </a:t>
          </a:r>
        </a:p>
      </dgm:t>
    </dgm:pt>
    <dgm:pt modelId="{FA2FE01C-4C52-478B-B34C-5FF4FA6BAE6B}" type="parTrans" cxnId="{9AE5F0E5-BA44-44AF-8903-9274A0A29554}">
      <dgm:prSet/>
      <dgm:spPr/>
      <dgm:t>
        <a:bodyPr/>
        <a:lstStyle/>
        <a:p>
          <a:endParaRPr lang="en-US"/>
        </a:p>
      </dgm:t>
    </dgm:pt>
    <dgm:pt modelId="{C01D0B04-788C-44FA-B54D-92F67FDE3CF8}" type="sibTrans" cxnId="{9AE5F0E5-BA44-44AF-8903-9274A0A29554}">
      <dgm:prSet/>
      <dgm:spPr/>
      <dgm:t>
        <a:bodyPr/>
        <a:lstStyle/>
        <a:p>
          <a:endParaRPr lang="en-US"/>
        </a:p>
      </dgm:t>
    </dgm:pt>
    <dgm:pt modelId="{CF5492BB-456A-4721-91AC-9F661FA3C0C3}">
      <dgm:prSet/>
      <dgm:spPr/>
      <dgm:t>
        <a:bodyPr/>
        <a:lstStyle/>
        <a:p>
          <a:r>
            <a:rPr lang="en-US" dirty="0"/>
            <a:t>For example, </a:t>
          </a:r>
          <a:r>
            <a:rPr lang="en-US" b="1" dirty="0"/>
            <a:t>good food </a:t>
          </a:r>
          <a:r>
            <a:rPr lang="en-US" dirty="0"/>
            <a:t>carries more meaning than just</a:t>
          </a:r>
          <a:br>
            <a:rPr lang="en-US" dirty="0"/>
          </a:br>
          <a:r>
            <a:rPr lang="en-US" dirty="0"/>
            <a:t>good      and        food  </a:t>
          </a:r>
        </a:p>
      </dgm:t>
    </dgm:pt>
    <dgm:pt modelId="{781433EE-A24B-492D-B042-F3AE75B9CB0C}" type="parTrans" cxnId="{B1780D68-F5A1-4ABE-86CC-36338BDA0075}">
      <dgm:prSet/>
      <dgm:spPr/>
      <dgm:t>
        <a:bodyPr/>
        <a:lstStyle/>
        <a:p>
          <a:endParaRPr lang="en-US"/>
        </a:p>
      </dgm:t>
    </dgm:pt>
    <dgm:pt modelId="{56709A3F-A2FC-4429-8BE2-785B65286AD2}" type="sibTrans" cxnId="{B1780D68-F5A1-4ABE-86CC-36338BDA0075}">
      <dgm:prSet/>
      <dgm:spPr/>
      <dgm:t>
        <a:bodyPr/>
        <a:lstStyle/>
        <a:p>
          <a:endParaRPr lang="en-US"/>
        </a:p>
      </dgm:t>
    </dgm:pt>
    <dgm:pt modelId="{AA5217BE-7DDD-4608-B796-DDD92712FC4D}">
      <dgm:prSet/>
      <dgm:spPr/>
      <dgm:t>
        <a:bodyPr/>
        <a:lstStyle/>
        <a:p>
          <a:pPr rtl="0"/>
          <a:endParaRPr lang="en-US" dirty="0"/>
        </a:p>
      </dgm:t>
    </dgm:pt>
    <dgm:pt modelId="{40EC695B-2692-43F2-9DE2-BF045311BE44}" type="parTrans" cxnId="{155F8E27-B0E8-452C-B480-E6B3679D89D2}">
      <dgm:prSet/>
      <dgm:spPr/>
      <dgm:t>
        <a:bodyPr/>
        <a:lstStyle/>
        <a:p>
          <a:endParaRPr lang="en-US"/>
        </a:p>
      </dgm:t>
    </dgm:pt>
    <dgm:pt modelId="{9A0AA90E-C44F-4174-A0D6-B0985E772F51}" type="sibTrans" cxnId="{155F8E27-B0E8-452C-B480-E6B3679D89D2}">
      <dgm:prSet/>
      <dgm:spPr/>
      <dgm:t>
        <a:bodyPr/>
        <a:lstStyle/>
        <a:p>
          <a:endParaRPr lang="en-US"/>
        </a:p>
      </dgm:t>
    </dgm:pt>
    <dgm:pt modelId="{A00D86CB-8743-B642-AE42-0AF51F1A135E}" type="pres">
      <dgm:prSet presAssocID="{C4C50E75-2711-41B0-877B-E28CA8991612}" presName="linear" presStyleCnt="0">
        <dgm:presLayoutVars>
          <dgm:animLvl val="lvl"/>
          <dgm:resizeHandles val="exact"/>
        </dgm:presLayoutVars>
      </dgm:prSet>
      <dgm:spPr/>
    </dgm:pt>
    <dgm:pt modelId="{BB686A37-85C2-5C4A-AA6C-5897CCE63F5A}" type="pres">
      <dgm:prSet presAssocID="{AB6A40F1-6935-4B6F-96A2-4C6ACD26D202}" presName="parentText" presStyleLbl="node1" presStyleIdx="0" presStyleCnt="3">
        <dgm:presLayoutVars>
          <dgm:chMax val="0"/>
          <dgm:bulletEnabled val="1"/>
        </dgm:presLayoutVars>
      </dgm:prSet>
      <dgm:spPr/>
    </dgm:pt>
    <dgm:pt modelId="{960FD6EB-0F7F-5F41-A9EC-30A53788B099}" type="pres">
      <dgm:prSet presAssocID="{725CC666-B00F-435B-850C-29C1F885DC8E}" presName="spacer" presStyleCnt="0"/>
      <dgm:spPr/>
    </dgm:pt>
    <dgm:pt modelId="{5237C7B7-F67E-C84C-AA8E-30ED40BBFEAF}" type="pres">
      <dgm:prSet presAssocID="{EB50B83A-80E0-420D-AF86-0798C636190F}" presName="parentText" presStyleLbl="node1" presStyleIdx="1" presStyleCnt="3">
        <dgm:presLayoutVars>
          <dgm:chMax val="0"/>
          <dgm:bulletEnabled val="1"/>
        </dgm:presLayoutVars>
      </dgm:prSet>
      <dgm:spPr/>
    </dgm:pt>
    <dgm:pt modelId="{8282D0D7-9A22-A64C-A122-A3DE077A6C19}" type="pres">
      <dgm:prSet presAssocID="{C01D0B04-788C-44FA-B54D-92F67FDE3CF8}" presName="spacer" presStyleCnt="0"/>
      <dgm:spPr/>
    </dgm:pt>
    <dgm:pt modelId="{40080D80-EF74-AB4E-ADE1-40A5F5F66EA9}" type="pres">
      <dgm:prSet presAssocID="{CF5492BB-456A-4721-91AC-9F661FA3C0C3}" presName="parentText" presStyleLbl="node1" presStyleIdx="2" presStyleCnt="3">
        <dgm:presLayoutVars>
          <dgm:chMax val="0"/>
          <dgm:bulletEnabled val="1"/>
        </dgm:presLayoutVars>
      </dgm:prSet>
      <dgm:spPr/>
    </dgm:pt>
    <dgm:pt modelId="{B06D4058-2262-3344-A1F6-0100E03BEF05}" type="pres">
      <dgm:prSet presAssocID="{CF5492BB-456A-4721-91AC-9F661FA3C0C3}" presName="childText" presStyleLbl="revTx" presStyleIdx="0" presStyleCnt="1">
        <dgm:presLayoutVars>
          <dgm:bulletEnabled val="1"/>
        </dgm:presLayoutVars>
      </dgm:prSet>
      <dgm:spPr/>
    </dgm:pt>
  </dgm:ptLst>
  <dgm:cxnLst>
    <dgm:cxn modelId="{837F0B07-9FC2-0141-857F-CCB9C2F76F5B}" type="presOf" srcId="{EB50B83A-80E0-420D-AF86-0798C636190F}" destId="{5237C7B7-F67E-C84C-AA8E-30ED40BBFEAF}" srcOrd="0" destOrd="0" presId="urn:microsoft.com/office/officeart/2005/8/layout/vList2"/>
    <dgm:cxn modelId="{155F8E27-B0E8-452C-B480-E6B3679D89D2}" srcId="{CF5492BB-456A-4721-91AC-9F661FA3C0C3}" destId="{AA5217BE-7DDD-4608-B796-DDD92712FC4D}" srcOrd="0" destOrd="0" parTransId="{40EC695B-2692-43F2-9DE2-BF045311BE44}" sibTransId="{9A0AA90E-C44F-4174-A0D6-B0985E772F51}"/>
    <dgm:cxn modelId="{353C7F53-E766-634B-B3EC-3B8814002F22}" type="presOf" srcId="{AA5217BE-7DDD-4608-B796-DDD92712FC4D}" destId="{B06D4058-2262-3344-A1F6-0100E03BEF05}" srcOrd="0" destOrd="0" presId="urn:microsoft.com/office/officeart/2005/8/layout/vList2"/>
    <dgm:cxn modelId="{323F7E5E-E9C7-7D45-801B-F756CE9A1760}" type="presOf" srcId="{AB6A40F1-6935-4B6F-96A2-4C6ACD26D202}" destId="{BB686A37-85C2-5C4A-AA6C-5897CCE63F5A}" srcOrd="0" destOrd="0" presId="urn:microsoft.com/office/officeart/2005/8/layout/vList2"/>
    <dgm:cxn modelId="{B1780D68-F5A1-4ABE-86CC-36338BDA0075}" srcId="{C4C50E75-2711-41B0-877B-E28CA8991612}" destId="{CF5492BB-456A-4721-91AC-9F661FA3C0C3}" srcOrd="2" destOrd="0" parTransId="{781433EE-A24B-492D-B042-F3AE75B9CB0C}" sibTransId="{56709A3F-A2FC-4429-8BE2-785B65286AD2}"/>
    <dgm:cxn modelId="{DDD9F9A6-5FC8-0D48-9459-C9EA6E58561B}" type="presOf" srcId="{CF5492BB-456A-4721-91AC-9F661FA3C0C3}" destId="{40080D80-EF74-AB4E-ADE1-40A5F5F66EA9}" srcOrd="0" destOrd="0" presId="urn:microsoft.com/office/officeart/2005/8/layout/vList2"/>
    <dgm:cxn modelId="{6C92B9DE-AA66-D84B-8F36-2FCFE791E50D}" type="presOf" srcId="{C4C50E75-2711-41B0-877B-E28CA8991612}" destId="{A00D86CB-8743-B642-AE42-0AF51F1A135E}" srcOrd="0" destOrd="0" presId="urn:microsoft.com/office/officeart/2005/8/layout/vList2"/>
    <dgm:cxn modelId="{9AE5F0E5-BA44-44AF-8903-9274A0A29554}" srcId="{C4C50E75-2711-41B0-877B-E28CA8991612}" destId="{EB50B83A-80E0-420D-AF86-0798C636190F}" srcOrd="1" destOrd="0" parTransId="{FA2FE01C-4C52-478B-B34C-5FF4FA6BAE6B}" sibTransId="{C01D0B04-788C-44FA-B54D-92F67FDE3CF8}"/>
    <dgm:cxn modelId="{6F2FB0FB-6306-4103-846D-49B19738036C}" srcId="{C4C50E75-2711-41B0-877B-E28CA8991612}" destId="{AB6A40F1-6935-4B6F-96A2-4C6ACD26D202}" srcOrd="0" destOrd="0" parTransId="{CA808060-078C-4CD3-AE2E-6424F7BC05E8}" sibTransId="{725CC666-B00F-435B-850C-29C1F885DC8E}"/>
    <dgm:cxn modelId="{5D45843A-58FF-444A-A49D-0FA603E5C2A2}" type="presParOf" srcId="{A00D86CB-8743-B642-AE42-0AF51F1A135E}" destId="{BB686A37-85C2-5C4A-AA6C-5897CCE63F5A}" srcOrd="0" destOrd="0" presId="urn:microsoft.com/office/officeart/2005/8/layout/vList2"/>
    <dgm:cxn modelId="{1AE53A45-9A9C-3D49-AA4F-4AE856AD6E49}" type="presParOf" srcId="{A00D86CB-8743-B642-AE42-0AF51F1A135E}" destId="{960FD6EB-0F7F-5F41-A9EC-30A53788B099}" srcOrd="1" destOrd="0" presId="urn:microsoft.com/office/officeart/2005/8/layout/vList2"/>
    <dgm:cxn modelId="{2BFBD9D9-FFD0-CF40-87BB-9BFE653AED85}" type="presParOf" srcId="{A00D86CB-8743-B642-AE42-0AF51F1A135E}" destId="{5237C7B7-F67E-C84C-AA8E-30ED40BBFEAF}" srcOrd="2" destOrd="0" presId="urn:microsoft.com/office/officeart/2005/8/layout/vList2"/>
    <dgm:cxn modelId="{2A7425F7-CBD5-6D41-B867-145F2BA0043D}" type="presParOf" srcId="{A00D86CB-8743-B642-AE42-0AF51F1A135E}" destId="{8282D0D7-9A22-A64C-A122-A3DE077A6C19}" srcOrd="3" destOrd="0" presId="urn:microsoft.com/office/officeart/2005/8/layout/vList2"/>
    <dgm:cxn modelId="{7EE0FD9F-CF3A-E744-9FE2-DF299A261946}" type="presParOf" srcId="{A00D86CB-8743-B642-AE42-0AF51F1A135E}" destId="{40080D80-EF74-AB4E-ADE1-40A5F5F66EA9}" srcOrd="4" destOrd="0" presId="urn:microsoft.com/office/officeart/2005/8/layout/vList2"/>
    <dgm:cxn modelId="{7C6E4CEC-886B-A541-B6AB-E366D72393FE}" type="presParOf" srcId="{A00D86CB-8743-B642-AE42-0AF51F1A135E}" destId="{B06D4058-2262-3344-A1F6-0100E03BEF0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488FE6-7695-41B0-9DC1-C6571D6060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EF77847-E3EE-4CE8-BA78-8B69593F7F9D}">
      <dgm:prSet custT="1"/>
      <dgm:spPr/>
      <dgm:t>
        <a:bodyPr/>
        <a:lstStyle/>
        <a:p>
          <a:r>
            <a:rPr lang="en-US" sz="2400" dirty="0"/>
            <a:t>TF-IDF stands for </a:t>
          </a:r>
          <a:r>
            <a:rPr lang="en-US" sz="2400" b="1" dirty="0"/>
            <a:t>“Term Frequency — Inverse Document Frequency”</a:t>
          </a:r>
          <a:endParaRPr lang="en-US" sz="2400" dirty="0"/>
        </a:p>
      </dgm:t>
    </dgm:pt>
    <dgm:pt modelId="{A3E8584C-2CDF-452E-BAFE-7EBB8DD63FC1}" type="parTrans" cxnId="{996AE65E-9613-4831-A833-6F4212D0AF52}">
      <dgm:prSet/>
      <dgm:spPr/>
      <dgm:t>
        <a:bodyPr/>
        <a:lstStyle/>
        <a:p>
          <a:endParaRPr lang="en-US"/>
        </a:p>
      </dgm:t>
    </dgm:pt>
    <dgm:pt modelId="{F225BC89-48FC-4454-B62F-114D089EC165}" type="sibTrans" cxnId="{996AE65E-9613-4831-A833-6F4212D0AF52}">
      <dgm:prSet/>
      <dgm:spPr/>
      <dgm:t>
        <a:bodyPr/>
        <a:lstStyle/>
        <a:p>
          <a:endParaRPr lang="en-US"/>
        </a:p>
      </dgm:t>
    </dgm:pt>
    <dgm:pt modelId="{50C9170E-0A84-4ABB-A111-15E54A183565}">
      <dgm:prSet custT="1"/>
      <dgm:spPr/>
      <dgm:t>
        <a:bodyPr/>
        <a:lstStyle/>
        <a:p>
          <a:r>
            <a:rPr lang="en-US" sz="2400" dirty="0"/>
            <a:t>It is about computing a score for each word to signify its importance in the document and corpus</a:t>
          </a:r>
        </a:p>
      </dgm:t>
    </dgm:pt>
    <dgm:pt modelId="{3A093D76-C731-4E86-B28B-EC0D3340E1B8}" type="parTrans" cxnId="{431D7A22-BD23-4BEC-9299-3950B4054D2E}">
      <dgm:prSet/>
      <dgm:spPr/>
      <dgm:t>
        <a:bodyPr/>
        <a:lstStyle/>
        <a:p>
          <a:endParaRPr lang="en-US"/>
        </a:p>
      </dgm:t>
    </dgm:pt>
    <dgm:pt modelId="{76BDA370-39F7-40D8-B87F-1105E472A9C1}" type="sibTrans" cxnId="{431D7A22-BD23-4BEC-9299-3950B4054D2E}">
      <dgm:prSet/>
      <dgm:spPr/>
      <dgm:t>
        <a:bodyPr/>
        <a:lstStyle/>
        <a:p>
          <a:endParaRPr lang="en-US"/>
        </a:p>
      </dgm:t>
    </dgm:pt>
    <dgm:pt modelId="{12D2159B-0A1D-A144-A75F-75420DA87C91}" type="pres">
      <dgm:prSet presAssocID="{3D488FE6-7695-41B0-9DC1-C6571D6060C5}" presName="linear" presStyleCnt="0">
        <dgm:presLayoutVars>
          <dgm:animLvl val="lvl"/>
          <dgm:resizeHandles val="exact"/>
        </dgm:presLayoutVars>
      </dgm:prSet>
      <dgm:spPr/>
    </dgm:pt>
    <dgm:pt modelId="{F239E7E8-719E-7F40-BE16-D7071FE84E59}" type="pres">
      <dgm:prSet presAssocID="{DEF77847-E3EE-4CE8-BA78-8B69593F7F9D}" presName="parentText" presStyleLbl="node1" presStyleIdx="0" presStyleCnt="2">
        <dgm:presLayoutVars>
          <dgm:chMax val="0"/>
          <dgm:bulletEnabled val="1"/>
        </dgm:presLayoutVars>
      </dgm:prSet>
      <dgm:spPr/>
    </dgm:pt>
    <dgm:pt modelId="{A25563EF-FBF5-5D44-A416-E2B73E2043B8}" type="pres">
      <dgm:prSet presAssocID="{F225BC89-48FC-4454-B62F-114D089EC165}" presName="spacer" presStyleCnt="0"/>
      <dgm:spPr/>
    </dgm:pt>
    <dgm:pt modelId="{8BEE653C-51BE-7244-9FC2-3AFEFDBE5872}" type="pres">
      <dgm:prSet presAssocID="{50C9170E-0A84-4ABB-A111-15E54A183565}" presName="parentText" presStyleLbl="node1" presStyleIdx="1" presStyleCnt="2">
        <dgm:presLayoutVars>
          <dgm:chMax val="0"/>
          <dgm:bulletEnabled val="1"/>
        </dgm:presLayoutVars>
      </dgm:prSet>
      <dgm:spPr/>
    </dgm:pt>
  </dgm:ptLst>
  <dgm:cxnLst>
    <dgm:cxn modelId="{431D7A22-BD23-4BEC-9299-3950B4054D2E}" srcId="{3D488FE6-7695-41B0-9DC1-C6571D6060C5}" destId="{50C9170E-0A84-4ABB-A111-15E54A183565}" srcOrd="1" destOrd="0" parTransId="{3A093D76-C731-4E86-B28B-EC0D3340E1B8}" sibTransId="{76BDA370-39F7-40D8-B87F-1105E472A9C1}"/>
    <dgm:cxn modelId="{996AE65E-9613-4831-A833-6F4212D0AF52}" srcId="{3D488FE6-7695-41B0-9DC1-C6571D6060C5}" destId="{DEF77847-E3EE-4CE8-BA78-8B69593F7F9D}" srcOrd="0" destOrd="0" parTransId="{A3E8584C-2CDF-452E-BAFE-7EBB8DD63FC1}" sibTransId="{F225BC89-48FC-4454-B62F-114D089EC165}"/>
    <dgm:cxn modelId="{EFC826B3-F882-2A44-B1F5-DC6BFBFB5091}" type="presOf" srcId="{DEF77847-E3EE-4CE8-BA78-8B69593F7F9D}" destId="{F239E7E8-719E-7F40-BE16-D7071FE84E59}" srcOrd="0" destOrd="0" presId="urn:microsoft.com/office/officeart/2005/8/layout/vList2"/>
    <dgm:cxn modelId="{F0B4EECC-14BB-BF43-9EB0-BB683ECEB4E0}" type="presOf" srcId="{3D488FE6-7695-41B0-9DC1-C6571D6060C5}" destId="{12D2159B-0A1D-A144-A75F-75420DA87C91}" srcOrd="0" destOrd="0" presId="urn:microsoft.com/office/officeart/2005/8/layout/vList2"/>
    <dgm:cxn modelId="{958B27E1-D6F5-8441-8A6B-C575646777C5}" type="presOf" srcId="{50C9170E-0A84-4ABB-A111-15E54A183565}" destId="{8BEE653C-51BE-7244-9FC2-3AFEFDBE5872}" srcOrd="0" destOrd="0" presId="urn:microsoft.com/office/officeart/2005/8/layout/vList2"/>
    <dgm:cxn modelId="{2F9C3C25-A37E-2F4C-8BA6-027A28063E25}" type="presParOf" srcId="{12D2159B-0A1D-A144-A75F-75420DA87C91}" destId="{F239E7E8-719E-7F40-BE16-D7071FE84E59}" srcOrd="0" destOrd="0" presId="urn:microsoft.com/office/officeart/2005/8/layout/vList2"/>
    <dgm:cxn modelId="{1E8E242E-F2FB-B64B-A982-DEDBE86DE40B}" type="presParOf" srcId="{12D2159B-0A1D-A144-A75F-75420DA87C91}" destId="{A25563EF-FBF5-5D44-A416-E2B73E2043B8}" srcOrd="1" destOrd="0" presId="urn:microsoft.com/office/officeart/2005/8/layout/vList2"/>
    <dgm:cxn modelId="{5F701FFE-A08F-4B4C-B23E-E26B42D7F9F1}" type="presParOf" srcId="{12D2159B-0A1D-A144-A75F-75420DA87C91}" destId="{8BEE653C-51BE-7244-9FC2-3AFEFDBE587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8C8F2F-492F-4975-928A-9F66D9B112E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2207CB-3E70-441C-A36A-629D24AB12EE}">
      <dgm:prSet/>
      <dgm:spPr/>
      <dgm:t>
        <a:bodyPr/>
        <a:lstStyle/>
        <a:p>
          <a:r>
            <a:rPr lang="en-US"/>
            <a:t>Word Embedding converts a word to an n-dimensional vector. </a:t>
          </a:r>
        </a:p>
      </dgm:t>
    </dgm:pt>
    <dgm:pt modelId="{A8F5FEEA-C963-439E-BB27-73601797E009}" type="parTrans" cxnId="{B220FFBC-ABB3-4FBB-A9D8-CC4B75A46505}">
      <dgm:prSet/>
      <dgm:spPr/>
      <dgm:t>
        <a:bodyPr/>
        <a:lstStyle/>
        <a:p>
          <a:endParaRPr lang="en-US"/>
        </a:p>
      </dgm:t>
    </dgm:pt>
    <dgm:pt modelId="{1A1BEC8E-5FC9-4340-9A71-45CFEFE83DB5}" type="sibTrans" cxnId="{B220FFBC-ABB3-4FBB-A9D8-CC4B75A46505}">
      <dgm:prSet/>
      <dgm:spPr/>
      <dgm:t>
        <a:bodyPr/>
        <a:lstStyle/>
        <a:p>
          <a:endParaRPr lang="en-US"/>
        </a:p>
      </dgm:t>
    </dgm:pt>
    <dgm:pt modelId="{E873DCFF-0C3C-43D0-8866-EC1A228B083A}">
      <dgm:prSet/>
      <dgm:spPr/>
      <dgm:t>
        <a:bodyPr/>
        <a:lstStyle/>
        <a:p>
          <a:r>
            <a:rPr lang="en-US"/>
            <a:t>Words which are related such as ‘house’ and ‘home’ map to similar n-dimensional vectors, while dissimilar words such as ‘house’ and ‘airplane’ have dissimilar vectors. </a:t>
          </a:r>
        </a:p>
      </dgm:t>
    </dgm:pt>
    <dgm:pt modelId="{FB027FC4-083D-4AF5-B37C-01D6AD83FEA8}" type="parTrans" cxnId="{5855832D-79D0-40A9-936D-B0097CADA477}">
      <dgm:prSet/>
      <dgm:spPr/>
      <dgm:t>
        <a:bodyPr/>
        <a:lstStyle/>
        <a:p>
          <a:endParaRPr lang="en-US"/>
        </a:p>
      </dgm:t>
    </dgm:pt>
    <dgm:pt modelId="{C70FABFF-368F-4FE5-91E7-A2FABE7E7642}" type="sibTrans" cxnId="{5855832D-79D0-40A9-936D-B0097CADA477}">
      <dgm:prSet/>
      <dgm:spPr/>
      <dgm:t>
        <a:bodyPr/>
        <a:lstStyle/>
        <a:p>
          <a:endParaRPr lang="en-US"/>
        </a:p>
      </dgm:t>
    </dgm:pt>
    <dgm:pt modelId="{D7DB9BC5-95BD-4C80-8F6E-68F260369167}">
      <dgm:prSet/>
      <dgm:spPr/>
      <dgm:t>
        <a:bodyPr/>
        <a:lstStyle/>
        <a:p>
          <a:r>
            <a:rPr lang="en-US"/>
            <a:t>In this way the </a:t>
          </a:r>
          <a:r>
            <a:rPr lang="en-US" b="1" u="sng"/>
            <a:t>‘meaning’ </a:t>
          </a:r>
          <a:r>
            <a:rPr lang="en-US"/>
            <a:t>of a word can be reflected in its embedding.</a:t>
          </a:r>
        </a:p>
      </dgm:t>
    </dgm:pt>
    <dgm:pt modelId="{6A20E638-E1FD-49D2-AC04-8FEB0540AC67}" type="parTrans" cxnId="{DD55771C-7DF5-48CA-B1DC-00A581AB4AFA}">
      <dgm:prSet/>
      <dgm:spPr/>
      <dgm:t>
        <a:bodyPr/>
        <a:lstStyle/>
        <a:p>
          <a:endParaRPr lang="en-US"/>
        </a:p>
      </dgm:t>
    </dgm:pt>
    <dgm:pt modelId="{93FAA4B0-56EF-4B88-8869-419260E5D9C7}" type="sibTrans" cxnId="{DD55771C-7DF5-48CA-B1DC-00A581AB4AFA}">
      <dgm:prSet/>
      <dgm:spPr/>
      <dgm:t>
        <a:bodyPr/>
        <a:lstStyle/>
        <a:p>
          <a:endParaRPr lang="en-US"/>
        </a:p>
      </dgm:t>
    </dgm:pt>
    <dgm:pt modelId="{5B1917EB-A82B-4875-B3C7-31DF72A564DB}">
      <dgm:prSet/>
      <dgm:spPr/>
      <dgm:t>
        <a:bodyPr/>
        <a:lstStyle/>
        <a:p>
          <a:r>
            <a:rPr lang="en-US"/>
            <a:t>Assign each word with a vector typically of length 100–300 dimensions. </a:t>
          </a:r>
        </a:p>
      </dgm:t>
    </dgm:pt>
    <dgm:pt modelId="{D4A81EDE-133F-4F86-8B56-8E2438017916}" type="parTrans" cxnId="{F0E90099-0E01-4FE9-98F9-83DF8A4754C1}">
      <dgm:prSet/>
      <dgm:spPr/>
      <dgm:t>
        <a:bodyPr/>
        <a:lstStyle/>
        <a:p>
          <a:endParaRPr lang="en-US"/>
        </a:p>
      </dgm:t>
    </dgm:pt>
    <dgm:pt modelId="{3DA2A187-B4A1-4F2E-8AA8-5FBD83E91D72}" type="sibTrans" cxnId="{F0E90099-0E01-4FE9-98F9-83DF8A4754C1}">
      <dgm:prSet/>
      <dgm:spPr/>
      <dgm:t>
        <a:bodyPr/>
        <a:lstStyle/>
        <a:p>
          <a:endParaRPr lang="en-US"/>
        </a:p>
      </dgm:t>
    </dgm:pt>
    <dgm:pt modelId="{226CCADC-A8C8-448E-986D-E24EB63CAD6D}">
      <dgm:prSet/>
      <dgm:spPr/>
      <dgm:t>
        <a:bodyPr/>
        <a:lstStyle/>
        <a:p>
          <a:r>
            <a:rPr lang="en-US"/>
            <a:t>This range of vector sizes for the embeddings were shown in the </a:t>
          </a:r>
          <a:r>
            <a:rPr lang="en-US" u="sng">
              <a:hlinkClick xmlns:r="http://schemas.openxmlformats.org/officeDocument/2006/relationships" r:id="rId1"/>
            </a:rPr>
            <a:t>glove</a:t>
          </a:r>
          <a:r>
            <a:rPr lang="en-US"/>
            <a:t> paper to be the range with the most useful results.</a:t>
          </a:r>
        </a:p>
      </dgm:t>
    </dgm:pt>
    <dgm:pt modelId="{A0FAF55C-907B-401B-A3CA-8157E5DD6E2E}" type="parTrans" cxnId="{DBBCE3C9-E815-4294-854F-F50679F5F5CE}">
      <dgm:prSet/>
      <dgm:spPr/>
      <dgm:t>
        <a:bodyPr/>
        <a:lstStyle/>
        <a:p>
          <a:endParaRPr lang="en-US"/>
        </a:p>
      </dgm:t>
    </dgm:pt>
    <dgm:pt modelId="{A603E337-6AF6-4F59-9958-AEDAD0BF7C1A}" type="sibTrans" cxnId="{DBBCE3C9-E815-4294-854F-F50679F5F5CE}">
      <dgm:prSet/>
      <dgm:spPr/>
      <dgm:t>
        <a:bodyPr/>
        <a:lstStyle/>
        <a:p>
          <a:endParaRPr lang="en-US"/>
        </a:p>
      </dgm:t>
    </dgm:pt>
    <dgm:pt modelId="{D2FA251D-AD5E-4B50-9053-BE3E10BFFA01}" type="pres">
      <dgm:prSet presAssocID="{EC8C8F2F-492F-4975-928A-9F66D9B112EF}" presName="root" presStyleCnt="0">
        <dgm:presLayoutVars>
          <dgm:dir/>
          <dgm:resizeHandles val="exact"/>
        </dgm:presLayoutVars>
      </dgm:prSet>
      <dgm:spPr/>
    </dgm:pt>
    <dgm:pt modelId="{227F9280-C7F7-4574-AFB2-781BB40E7D95}" type="pres">
      <dgm:prSet presAssocID="{862207CB-3E70-441C-A36A-629D24AB12EE}" presName="compNode" presStyleCnt="0"/>
      <dgm:spPr/>
    </dgm:pt>
    <dgm:pt modelId="{37BD8957-0A6C-4439-9D42-A04C65DB818B}" type="pres">
      <dgm:prSet presAssocID="{862207CB-3E70-441C-A36A-629D24AB12EE}" presName="bgRect" presStyleLbl="bgShp" presStyleIdx="0" presStyleCnt="5"/>
      <dgm:spPr/>
    </dgm:pt>
    <dgm:pt modelId="{5BE56439-9CC9-4D4C-AC2A-E4D250E388D8}" type="pres">
      <dgm:prSet presAssocID="{862207CB-3E70-441C-A36A-629D24AB12EE}"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ocument"/>
        </a:ext>
      </dgm:extLst>
    </dgm:pt>
    <dgm:pt modelId="{2E59F31D-C182-46B8-BD27-53B31E6F22BD}" type="pres">
      <dgm:prSet presAssocID="{862207CB-3E70-441C-A36A-629D24AB12EE}" presName="spaceRect" presStyleCnt="0"/>
      <dgm:spPr/>
    </dgm:pt>
    <dgm:pt modelId="{35339099-5754-4E0F-820A-F18243E323A7}" type="pres">
      <dgm:prSet presAssocID="{862207CB-3E70-441C-A36A-629D24AB12EE}" presName="parTx" presStyleLbl="revTx" presStyleIdx="0" presStyleCnt="5">
        <dgm:presLayoutVars>
          <dgm:chMax val="0"/>
          <dgm:chPref val="0"/>
        </dgm:presLayoutVars>
      </dgm:prSet>
      <dgm:spPr/>
    </dgm:pt>
    <dgm:pt modelId="{8700A60E-2123-46B0-9B4B-7168A0BAFC63}" type="pres">
      <dgm:prSet presAssocID="{1A1BEC8E-5FC9-4340-9A71-45CFEFE83DB5}" presName="sibTrans" presStyleCnt="0"/>
      <dgm:spPr/>
    </dgm:pt>
    <dgm:pt modelId="{4205F5EB-B9E1-4BD8-B714-B59366E0FB3C}" type="pres">
      <dgm:prSet presAssocID="{E873DCFF-0C3C-43D0-8866-EC1A228B083A}" presName="compNode" presStyleCnt="0"/>
      <dgm:spPr/>
    </dgm:pt>
    <dgm:pt modelId="{3C5F4D1F-026F-4183-9A6F-133F77967554}" type="pres">
      <dgm:prSet presAssocID="{E873DCFF-0C3C-43D0-8866-EC1A228B083A}" presName="bgRect" presStyleLbl="bgShp" presStyleIdx="1" presStyleCnt="5"/>
      <dgm:spPr/>
    </dgm:pt>
    <dgm:pt modelId="{5E78DFC3-6429-443D-B3D7-533881BA7F08}" type="pres">
      <dgm:prSet presAssocID="{E873DCFF-0C3C-43D0-8866-EC1A228B083A}"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House"/>
        </a:ext>
      </dgm:extLst>
    </dgm:pt>
    <dgm:pt modelId="{D06739F4-82F8-40C3-AD4A-3B336F2F5AE2}" type="pres">
      <dgm:prSet presAssocID="{E873DCFF-0C3C-43D0-8866-EC1A228B083A}" presName="spaceRect" presStyleCnt="0"/>
      <dgm:spPr/>
    </dgm:pt>
    <dgm:pt modelId="{5215F8A2-979E-40D7-A029-762AA2CD046F}" type="pres">
      <dgm:prSet presAssocID="{E873DCFF-0C3C-43D0-8866-EC1A228B083A}" presName="parTx" presStyleLbl="revTx" presStyleIdx="1" presStyleCnt="5">
        <dgm:presLayoutVars>
          <dgm:chMax val="0"/>
          <dgm:chPref val="0"/>
        </dgm:presLayoutVars>
      </dgm:prSet>
      <dgm:spPr/>
    </dgm:pt>
    <dgm:pt modelId="{FD7AAEDD-503B-4D4B-A126-DB7E3846EF27}" type="pres">
      <dgm:prSet presAssocID="{C70FABFF-368F-4FE5-91E7-A2FABE7E7642}" presName="sibTrans" presStyleCnt="0"/>
      <dgm:spPr/>
    </dgm:pt>
    <dgm:pt modelId="{55658827-C631-4C75-94B7-F81F178C02F2}" type="pres">
      <dgm:prSet presAssocID="{D7DB9BC5-95BD-4C80-8F6E-68F260369167}" presName="compNode" presStyleCnt="0"/>
      <dgm:spPr/>
    </dgm:pt>
    <dgm:pt modelId="{92977525-8B5B-4D48-8986-481CB6590677}" type="pres">
      <dgm:prSet presAssocID="{D7DB9BC5-95BD-4C80-8F6E-68F260369167}" presName="bgRect" presStyleLbl="bgShp" presStyleIdx="2" presStyleCnt="5"/>
      <dgm:spPr/>
    </dgm:pt>
    <dgm:pt modelId="{0F5A687F-3103-4354-9360-174F6EEEA56F}" type="pres">
      <dgm:prSet presAssocID="{D7DB9BC5-95BD-4C80-8F6E-68F260369167}"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rama"/>
        </a:ext>
      </dgm:extLst>
    </dgm:pt>
    <dgm:pt modelId="{C8EDBD76-7DBB-4CB3-AA33-E7E20FAD5000}" type="pres">
      <dgm:prSet presAssocID="{D7DB9BC5-95BD-4C80-8F6E-68F260369167}" presName="spaceRect" presStyleCnt="0"/>
      <dgm:spPr/>
    </dgm:pt>
    <dgm:pt modelId="{F1A5ACD9-3D1D-4E57-8A4C-ACF9307117BB}" type="pres">
      <dgm:prSet presAssocID="{D7DB9BC5-95BD-4C80-8F6E-68F260369167}" presName="parTx" presStyleLbl="revTx" presStyleIdx="2" presStyleCnt="5">
        <dgm:presLayoutVars>
          <dgm:chMax val="0"/>
          <dgm:chPref val="0"/>
        </dgm:presLayoutVars>
      </dgm:prSet>
      <dgm:spPr/>
    </dgm:pt>
    <dgm:pt modelId="{EC29641E-5D75-4494-888E-5884E155BD76}" type="pres">
      <dgm:prSet presAssocID="{93FAA4B0-56EF-4B88-8869-419260E5D9C7}" presName="sibTrans" presStyleCnt="0"/>
      <dgm:spPr/>
    </dgm:pt>
    <dgm:pt modelId="{782B1282-281C-425E-BA54-31C4AE1D1422}" type="pres">
      <dgm:prSet presAssocID="{5B1917EB-A82B-4875-B3C7-31DF72A564DB}" presName="compNode" presStyleCnt="0"/>
      <dgm:spPr/>
    </dgm:pt>
    <dgm:pt modelId="{FFF6C0B9-63B4-44CA-A43F-0A594E46DAF5}" type="pres">
      <dgm:prSet presAssocID="{5B1917EB-A82B-4875-B3C7-31DF72A564DB}" presName="bgRect" presStyleLbl="bgShp" presStyleIdx="3" presStyleCnt="5"/>
      <dgm:spPr/>
    </dgm:pt>
    <dgm:pt modelId="{37AE072F-AF14-4ADA-8B40-A2C7364A07F7}" type="pres">
      <dgm:prSet presAssocID="{5B1917EB-A82B-4875-B3C7-31DF72A564DB}"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rawing Compass"/>
        </a:ext>
      </dgm:extLst>
    </dgm:pt>
    <dgm:pt modelId="{DB99DEC8-15A0-4BEF-9170-8010422ADD64}" type="pres">
      <dgm:prSet presAssocID="{5B1917EB-A82B-4875-B3C7-31DF72A564DB}" presName="spaceRect" presStyleCnt="0"/>
      <dgm:spPr/>
    </dgm:pt>
    <dgm:pt modelId="{822B4030-6CE8-498F-AB71-EA7D68B5D971}" type="pres">
      <dgm:prSet presAssocID="{5B1917EB-A82B-4875-B3C7-31DF72A564DB}" presName="parTx" presStyleLbl="revTx" presStyleIdx="3" presStyleCnt="5">
        <dgm:presLayoutVars>
          <dgm:chMax val="0"/>
          <dgm:chPref val="0"/>
        </dgm:presLayoutVars>
      </dgm:prSet>
      <dgm:spPr/>
    </dgm:pt>
    <dgm:pt modelId="{55E6EF37-A9E3-4F38-8137-E309CE0341C1}" type="pres">
      <dgm:prSet presAssocID="{3DA2A187-B4A1-4F2E-8AA8-5FBD83E91D72}" presName="sibTrans" presStyleCnt="0"/>
      <dgm:spPr/>
    </dgm:pt>
    <dgm:pt modelId="{AFA6AE62-4CC5-414C-883E-927700945AC2}" type="pres">
      <dgm:prSet presAssocID="{226CCADC-A8C8-448E-986D-E24EB63CAD6D}" presName="compNode" presStyleCnt="0"/>
      <dgm:spPr/>
    </dgm:pt>
    <dgm:pt modelId="{9DCF909B-E242-457F-8F8E-058D162CBE69}" type="pres">
      <dgm:prSet presAssocID="{226CCADC-A8C8-448E-986D-E24EB63CAD6D}" presName="bgRect" presStyleLbl="bgShp" presStyleIdx="4" presStyleCnt="5"/>
      <dgm:spPr/>
    </dgm:pt>
    <dgm:pt modelId="{2BBE95F0-726C-43F2-AEAB-EAF1ACDE957E}" type="pres">
      <dgm:prSet presAssocID="{226CCADC-A8C8-448E-986D-E24EB63CAD6D}"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Scanner"/>
        </a:ext>
      </dgm:extLst>
    </dgm:pt>
    <dgm:pt modelId="{FE9E277D-EA95-45E0-8B54-9019F0444F9C}" type="pres">
      <dgm:prSet presAssocID="{226CCADC-A8C8-448E-986D-E24EB63CAD6D}" presName="spaceRect" presStyleCnt="0"/>
      <dgm:spPr/>
    </dgm:pt>
    <dgm:pt modelId="{4396B8F5-633A-4529-A229-6020CF54959A}" type="pres">
      <dgm:prSet presAssocID="{226CCADC-A8C8-448E-986D-E24EB63CAD6D}" presName="parTx" presStyleLbl="revTx" presStyleIdx="4" presStyleCnt="5">
        <dgm:presLayoutVars>
          <dgm:chMax val="0"/>
          <dgm:chPref val="0"/>
        </dgm:presLayoutVars>
      </dgm:prSet>
      <dgm:spPr/>
    </dgm:pt>
  </dgm:ptLst>
  <dgm:cxnLst>
    <dgm:cxn modelId="{E2003307-4E28-4AE2-875F-06C4BDC4BB9E}" type="presOf" srcId="{D7DB9BC5-95BD-4C80-8F6E-68F260369167}" destId="{F1A5ACD9-3D1D-4E57-8A4C-ACF9307117BB}" srcOrd="0" destOrd="0" presId="urn:microsoft.com/office/officeart/2018/2/layout/IconVerticalSolidList"/>
    <dgm:cxn modelId="{DD55771C-7DF5-48CA-B1DC-00A581AB4AFA}" srcId="{EC8C8F2F-492F-4975-928A-9F66D9B112EF}" destId="{D7DB9BC5-95BD-4C80-8F6E-68F260369167}" srcOrd="2" destOrd="0" parTransId="{6A20E638-E1FD-49D2-AC04-8FEB0540AC67}" sibTransId="{93FAA4B0-56EF-4B88-8869-419260E5D9C7}"/>
    <dgm:cxn modelId="{5855832D-79D0-40A9-936D-B0097CADA477}" srcId="{EC8C8F2F-492F-4975-928A-9F66D9B112EF}" destId="{E873DCFF-0C3C-43D0-8866-EC1A228B083A}" srcOrd="1" destOrd="0" parTransId="{FB027FC4-083D-4AF5-B37C-01D6AD83FEA8}" sibTransId="{C70FABFF-368F-4FE5-91E7-A2FABE7E7642}"/>
    <dgm:cxn modelId="{580E2E35-7492-403F-8BEC-E41B99D03A27}" type="presOf" srcId="{862207CB-3E70-441C-A36A-629D24AB12EE}" destId="{35339099-5754-4E0F-820A-F18243E323A7}" srcOrd="0" destOrd="0" presId="urn:microsoft.com/office/officeart/2018/2/layout/IconVerticalSolidList"/>
    <dgm:cxn modelId="{D55E1557-3389-4DFF-ACA8-350731971952}" type="presOf" srcId="{5B1917EB-A82B-4875-B3C7-31DF72A564DB}" destId="{822B4030-6CE8-498F-AB71-EA7D68B5D971}" srcOrd="0" destOrd="0" presId="urn:microsoft.com/office/officeart/2018/2/layout/IconVerticalSolidList"/>
    <dgm:cxn modelId="{FBE47F73-67AD-4A53-89E6-B37A8B5F4E46}" type="presOf" srcId="{226CCADC-A8C8-448E-986D-E24EB63CAD6D}" destId="{4396B8F5-633A-4529-A229-6020CF54959A}" srcOrd="0" destOrd="0" presId="urn:microsoft.com/office/officeart/2018/2/layout/IconVerticalSolidList"/>
    <dgm:cxn modelId="{F0E90099-0E01-4FE9-98F9-83DF8A4754C1}" srcId="{EC8C8F2F-492F-4975-928A-9F66D9B112EF}" destId="{5B1917EB-A82B-4875-B3C7-31DF72A564DB}" srcOrd="3" destOrd="0" parTransId="{D4A81EDE-133F-4F86-8B56-8E2438017916}" sibTransId="{3DA2A187-B4A1-4F2E-8AA8-5FBD83E91D72}"/>
    <dgm:cxn modelId="{A47368B1-4653-471C-A3A4-90EBB1CE5C60}" type="presOf" srcId="{EC8C8F2F-492F-4975-928A-9F66D9B112EF}" destId="{D2FA251D-AD5E-4B50-9053-BE3E10BFFA01}" srcOrd="0" destOrd="0" presId="urn:microsoft.com/office/officeart/2018/2/layout/IconVerticalSolidList"/>
    <dgm:cxn modelId="{886979B2-2474-45D7-A3DA-AFA38AA32276}" type="presOf" srcId="{E873DCFF-0C3C-43D0-8866-EC1A228B083A}" destId="{5215F8A2-979E-40D7-A029-762AA2CD046F}" srcOrd="0" destOrd="0" presId="urn:microsoft.com/office/officeart/2018/2/layout/IconVerticalSolidList"/>
    <dgm:cxn modelId="{B220FFBC-ABB3-4FBB-A9D8-CC4B75A46505}" srcId="{EC8C8F2F-492F-4975-928A-9F66D9B112EF}" destId="{862207CB-3E70-441C-A36A-629D24AB12EE}" srcOrd="0" destOrd="0" parTransId="{A8F5FEEA-C963-439E-BB27-73601797E009}" sibTransId="{1A1BEC8E-5FC9-4340-9A71-45CFEFE83DB5}"/>
    <dgm:cxn modelId="{DBBCE3C9-E815-4294-854F-F50679F5F5CE}" srcId="{EC8C8F2F-492F-4975-928A-9F66D9B112EF}" destId="{226CCADC-A8C8-448E-986D-E24EB63CAD6D}" srcOrd="4" destOrd="0" parTransId="{A0FAF55C-907B-401B-A3CA-8157E5DD6E2E}" sibTransId="{A603E337-6AF6-4F59-9958-AEDAD0BF7C1A}"/>
    <dgm:cxn modelId="{0EEBD4B0-B3FC-4DA2-A5E0-0205A7B380F4}" type="presParOf" srcId="{D2FA251D-AD5E-4B50-9053-BE3E10BFFA01}" destId="{227F9280-C7F7-4574-AFB2-781BB40E7D95}" srcOrd="0" destOrd="0" presId="urn:microsoft.com/office/officeart/2018/2/layout/IconVerticalSolidList"/>
    <dgm:cxn modelId="{6F657A1F-DE72-437A-BACD-F9ACA3A68381}" type="presParOf" srcId="{227F9280-C7F7-4574-AFB2-781BB40E7D95}" destId="{37BD8957-0A6C-4439-9D42-A04C65DB818B}" srcOrd="0" destOrd="0" presId="urn:microsoft.com/office/officeart/2018/2/layout/IconVerticalSolidList"/>
    <dgm:cxn modelId="{F94C7160-CF0E-471F-A794-56761E56E717}" type="presParOf" srcId="{227F9280-C7F7-4574-AFB2-781BB40E7D95}" destId="{5BE56439-9CC9-4D4C-AC2A-E4D250E388D8}" srcOrd="1" destOrd="0" presId="urn:microsoft.com/office/officeart/2018/2/layout/IconVerticalSolidList"/>
    <dgm:cxn modelId="{479E6376-DC21-4DE8-820F-D6AB175DBB40}" type="presParOf" srcId="{227F9280-C7F7-4574-AFB2-781BB40E7D95}" destId="{2E59F31D-C182-46B8-BD27-53B31E6F22BD}" srcOrd="2" destOrd="0" presId="urn:microsoft.com/office/officeart/2018/2/layout/IconVerticalSolidList"/>
    <dgm:cxn modelId="{00EE2D17-9598-432E-A614-C6E40B099EA5}" type="presParOf" srcId="{227F9280-C7F7-4574-AFB2-781BB40E7D95}" destId="{35339099-5754-4E0F-820A-F18243E323A7}" srcOrd="3" destOrd="0" presId="urn:microsoft.com/office/officeart/2018/2/layout/IconVerticalSolidList"/>
    <dgm:cxn modelId="{CDD6D534-C16D-4C73-A068-B1EA7CFC302C}" type="presParOf" srcId="{D2FA251D-AD5E-4B50-9053-BE3E10BFFA01}" destId="{8700A60E-2123-46B0-9B4B-7168A0BAFC63}" srcOrd="1" destOrd="0" presId="urn:microsoft.com/office/officeart/2018/2/layout/IconVerticalSolidList"/>
    <dgm:cxn modelId="{7BF27BDA-C10B-4211-91C1-D0500049FB19}" type="presParOf" srcId="{D2FA251D-AD5E-4B50-9053-BE3E10BFFA01}" destId="{4205F5EB-B9E1-4BD8-B714-B59366E0FB3C}" srcOrd="2" destOrd="0" presId="urn:microsoft.com/office/officeart/2018/2/layout/IconVerticalSolidList"/>
    <dgm:cxn modelId="{E9F9B727-E205-407D-A8B6-F1C4E4B26B56}" type="presParOf" srcId="{4205F5EB-B9E1-4BD8-B714-B59366E0FB3C}" destId="{3C5F4D1F-026F-4183-9A6F-133F77967554}" srcOrd="0" destOrd="0" presId="urn:microsoft.com/office/officeart/2018/2/layout/IconVerticalSolidList"/>
    <dgm:cxn modelId="{714CB9AE-960B-43FE-BEBC-843902DD9A16}" type="presParOf" srcId="{4205F5EB-B9E1-4BD8-B714-B59366E0FB3C}" destId="{5E78DFC3-6429-443D-B3D7-533881BA7F08}" srcOrd="1" destOrd="0" presId="urn:microsoft.com/office/officeart/2018/2/layout/IconVerticalSolidList"/>
    <dgm:cxn modelId="{3C6C0F1D-B43C-4A42-A4F6-CFF187BA15FD}" type="presParOf" srcId="{4205F5EB-B9E1-4BD8-B714-B59366E0FB3C}" destId="{D06739F4-82F8-40C3-AD4A-3B336F2F5AE2}" srcOrd="2" destOrd="0" presId="urn:microsoft.com/office/officeart/2018/2/layout/IconVerticalSolidList"/>
    <dgm:cxn modelId="{51B965FE-7CAA-47E5-91CE-61D11C8F66B3}" type="presParOf" srcId="{4205F5EB-B9E1-4BD8-B714-B59366E0FB3C}" destId="{5215F8A2-979E-40D7-A029-762AA2CD046F}" srcOrd="3" destOrd="0" presId="urn:microsoft.com/office/officeart/2018/2/layout/IconVerticalSolidList"/>
    <dgm:cxn modelId="{F572CA18-BE4E-4777-AC6D-85978D4E362C}" type="presParOf" srcId="{D2FA251D-AD5E-4B50-9053-BE3E10BFFA01}" destId="{FD7AAEDD-503B-4D4B-A126-DB7E3846EF27}" srcOrd="3" destOrd="0" presId="urn:microsoft.com/office/officeart/2018/2/layout/IconVerticalSolidList"/>
    <dgm:cxn modelId="{01DC802F-F1B2-47EB-BAB9-5B2145CB9D3F}" type="presParOf" srcId="{D2FA251D-AD5E-4B50-9053-BE3E10BFFA01}" destId="{55658827-C631-4C75-94B7-F81F178C02F2}" srcOrd="4" destOrd="0" presId="urn:microsoft.com/office/officeart/2018/2/layout/IconVerticalSolidList"/>
    <dgm:cxn modelId="{CA11A268-5F1E-49BB-89B3-C598FCDE568C}" type="presParOf" srcId="{55658827-C631-4C75-94B7-F81F178C02F2}" destId="{92977525-8B5B-4D48-8986-481CB6590677}" srcOrd="0" destOrd="0" presId="urn:microsoft.com/office/officeart/2018/2/layout/IconVerticalSolidList"/>
    <dgm:cxn modelId="{3221DE94-7DE7-449D-9A97-7392FC7F4BDC}" type="presParOf" srcId="{55658827-C631-4C75-94B7-F81F178C02F2}" destId="{0F5A687F-3103-4354-9360-174F6EEEA56F}" srcOrd="1" destOrd="0" presId="urn:microsoft.com/office/officeart/2018/2/layout/IconVerticalSolidList"/>
    <dgm:cxn modelId="{13B4936A-72BA-4088-B803-8C8F85D3150A}" type="presParOf" srcId="{55658827-C631-4C75-94B7-F81F178C02F2}" destId="{C8EDBD76-7DBB-4CB3-AA33-E7E20FAD5000}" srcOrd="2" destOrd="0" presId="urn:microsoft.com/office/officeart/2018/2/layout/IconVerticalSolidList"/>
    <dgm:cxn modelId="{1A00857C-DFB1-448D-83AF-3986B651387D}" type="presParOf" srcId="{55658827-C631-4C75-94B7-F81F178C02F2}" destId="{F1A5ACD9-3D1D-4E57-8A4C-ACF9307117BB}" srcOrd="3" destOrd="0" presId="urn:microsoft.com/office/officeart/2018/2/layout/IconVerticalSolidList"/>
    <dgm:cxn modelId="{41407D5F-FB0B-44FC-BD8B-BE396EDF522D}" type="presParOf" srcId="{D2FA251D-AD5E-4B50-9053-BE3E10BFFA01}" destId="{EC29641E-5D75-4494-888E-5884E155BD76}" srcOrd="5" destOrd="0" presId="urn:microsoft.com/office/officeart/2018/2/layout/IconVerticalSolidList"/>
    <dgm:cxn modelId="{922CB10D-B940-4B50-A4E4-CB7631EFE72E}" type="presParOf" srcId="{D2FA251D-AD5E-4B50-9053-BE3E10BFFA01}" destId="{782B1282-281C-425E-BA54-31C4AE1D1422}" srcOrd="6" destOrd="0" presId="urn:microsoft.com/office/officeart/2018/2/layout/IconVerticalSolidList"/>
    <dgm:cxn modelId="{6C2039CF-9FD9-4FD9-9574-461797F2D220}" type="presParOf" srcId="{782B1282-281C-425E-BA54-31C4AE1D1422}" destId="{FFF6C0B9-63B4-44CA-A43F-0A594E46DAF5}" srcOrd="0" destOrd="0" presId="urn:microsoft.com/office/officeart/2018/2/layout/IconVerticalSolidList"/>
    <dgm:cxn modelId="{A10988D7-112D-4ABC-9397-50AEDC9417F7}" type="presParOf" srcId="{782B1282-281C-425E-BA54-31C4AE1D1422}" destId="{37AE072F-AF14-4ADA-8B40-A2C7364A07F7}" srcOrd="1" destOrd="0" presId="urn:microsoft.com/office/officeart/2018/2/layout/IconVerticalSolidList"/>
    <dgm:cxn modelId="{9CB53A41-8D59-48B4-A24B-AE9DA2FBBC8A}" type="presParOf" srcId="{782B1282-281C-425E-BA54-31C4AE1D1422}" destId="{DB99DEC8-15A0-4BEF-9170-8010422ADD64}" srcOrd="2" destOrd="0" presId="urn:microsoft.com/office/officeart/2018/2/layout/IconVerticalSolidList"/>
    <dgm:cxn modelId="{21E525C5-7D8E-4439-90C3-92C67AF08230}" type="presParOf" srcId="{782B1282-281C-425E-BA54-31C4AE1D1422}" destId="{822B4030-6CE8-498F-AB71-EA7D68B5D971}" srcOrd="3" destOrd="0" presId="urn:microsoft.com/office/officeart/2018/2/layout/IconVerticalSolidList"/>
    <dgm:cxn modelId="{2094CB72-BD59-4C92-BDDB-37E7481B8662}" type="presParOf" srcId="{D2FA251D-AD5E-4B50-9053-BE3E10BFFA01}" destId="{55E6EF37-A9E3-4F38-8137-E309CE0341C1}" srcOrd="7" destOrd="0" presId="urn:microsoft.com/office/officeart/2018/2/layout/IconVerticalSolidList"/>
    <dgm:cxn modelId="{46053D81-C82F-4D11-8E95-66121131532F}" type="presParOf" srcId="{D2FA251D-AD5E-4B50-9053-BE3E10BFFA01}" destId="{AFA6AE62-4CC5-414C-883E-927700945AC2}" srcOrd="8" destOrd="0" presId="urn:microsoft.com/office/officeart/2018/2/layout/IconVerticalSolidList"/>
    <dgm:cxn modelId="{749F5F87-A437-4198-AA72-1FB835B8007C}" type="presParOf" srcId="{AFA6AE62-4CC5-414C-883E-927700945AC2}" destId="{9DCF909B-E242-457F-8F8E-058D162CBE69}" srcOrd="0" destOrd="0" presId="urn:microsoft.com/office/officeart/2018/2/layout/IconVerticalSolidList"/>
    <dgm:cxn modelId="{E7E3BF30-3C41-4734-B9E2-70544A204018}" type="presParOf" srcId="{AFA6AE62-4CC5-414C-883E-927700945AC2}" destId="{2BBE95F0-726C-43F2-AEAB-EAF1ACDE957E}" srcOrd="1" destOrd="0" presId="urn:microsoft.com/office/officeart/2018/2/layout/IconVerticalSolidList"/>
    <dgm:cxn modelId="{8780F4B8-D3F4-403D-ABF7-4E7C6FACF69C}" type="presParOf" srcId="{AFA6AE62-4CC5-414C-883E-927700945AC2}" destId="{FE9E277D-EA95-45E0-8B54-9019F0444F9C}" srcOrd="2" destOrd="0" presId="urn:microsoft.com/office/officeart/2018/2/layout/IconVerticalSolidList"/>
    <dgm:cxn modelId="{6CBC66F8-7005-4CF6-BEC7-DB6E063EF5A6}" type="presParOf" srcId="{AFA6AE62-4CC5-414C-883E-927700945AC2}" destId="{4396B8F5-633A-4529-A229-6020CF549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B5D332-C334-4A6C-8E3E-B0E25F9B584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9EBC2BE-BADA-4AF7-B68F-B262454323AE}">
      <dgm:prSet/>
      <dgm:spPr/>
      <dgm:t>
        <a:bodyPr/>
        <a:lstStyle/>
        <a:p>
          <a:pPr>
            <a:lnSpc>
              <a:spcPct val="100000"/>
            </a:lnSpc>
          </a:pPr>
          <a:r>
            <a:rPr lang="en-US" dirty="0"/>
            <a:t>Text classification is used for sentiment analysis, topic detection, language detection, and others.</a:t>
          </a:r>
        </a:p>
      </dgm:t>
    </dgm:pt>
    <dgm:pt modelId="{A3B3AA9C-EC7D-4F48-92A6-7EF52412E802}" type="parTrans" cxnId="{438EB939-3D37-42D8-9876-FEC7F7A14DD4}">
      <dgm:prSet/>
      <dgm:spPr/>
      <dgm:t>
        <a:bodyPr/>
        <a:lstStyle/>
        <a:p>
          <a:endParaRPr lang="en-US"/>
        </a:p>
      </dgm:t>
    </dgm:pt>
    <dgm:pt modelId="{4F342A0A-0688-4D46-BBA1-EBF44251076C}" type="sibTrans" cxnId="{438EB939-3D37-42D8-9876-FEC7F7A14DD4}">
      <dgm:prSet/>
      <dgm:spPr/>
      <dgm:t>
        <a:bodyPr/>
        <a:lstStyle/>
        <a:p>
          <a:endParaRPr lang="en-US"/>
        </a:p>
      </dgm:t>
    </dgm:pt>
    <dgm:pt modelId="{9C1C5A3F-1441-41E2-8213-2BD045DF2FE2}">
      <dgm:prSet/>
      <dgm:spPr/>
      <dgm:t>
        <a:bodyPr/>
        <a:lstStyle/>
        <a:p>
          <a:pPr>
            <a:lnSpc>
              <a:spcPct val="100000"/>
            </a:lnSpc>
          </a:pPr>
          <a:r>
            <a:rPr lang="en-US" dirty="0"/>
            <a:t>The popular classification approaches</a:t>
          </a:r>
        </a:p>
      </dgm:t>
    </dgm:pt>
    <dgm:pt modelId="{1B3295CC-CB03-40D5-95EE-69C5BC9AA121}" type="parTrans" cxnId="{0954CA63-BD0D-477E-AB28-7E79D61F394C}">
      <dgm:prSet/>
      <dgm:spPr/>
      <dgm:t>
        <a:bodyPr/>
        <a:lstStyle/>
        <a:p>
          <a:endParaRPr lang="en-US"/>
        </a:p>
      </dgm:t>
    </dgm:pt>
    <dgm:pt modelId="{2DB83A16-C64F-463C-99DE-CD2E09DE2D95}" type="sibTrans" cxnId="{0954CA63-BD0D-477E-AB28-7E79D61F394C}">
      <dgm:prSet/>
      <dgm:spPr/>
      <dgm:t>
        <a:bodyPr/>
        <a:lstStyle/>
        <a:p>
          <a:endParaRPr lang="en-US"/>
        </a:p>
      </dgm:t>
    </dgm:pt>
    <dgm:pt modelId="{00924CC2-63E0-40D7-84BC-0E14DF3AC46C}">
      <dgm:prSet/>
      <dgm:spPr/>
      <dgm:t>
        <a:bodyPr/>
        <a:lstStyle/>
        <a:p>
          <a:pPr>
            <a:lnSpc>
              <a:spcPct val="100000"/>
            </a:lnSpc>
          </a:pPr>
          <a:r>
            <a:rPr lang="en-US" dirty="0">
              <a:solidFill>
                <a:srgbClr val="FF0000"/>
              </a:solidFill>
            </a:rPr>
            <a:t>Machine Learning</a:t>
          </a:r>
        </a:p>
      </dgm:t>
    </dgm:pt>
    <dgm:pt modelId="{A8211C24-BD11-4014-BAEA-FDCF2170565F}" type="parTrans" cxnId="{F6D08D7D-1A79-4223-B6BF-FFF0B4CDE2EC}">
      <dgm:prSet/>
      <dgm:spPr/>
      <dgm:t>
        <a:bodyPr/>
        <a:lstStyle/>
        <a:p>
          <a:endParaRPr lang="en-US"/>
        </a:p>
      </dgm:t>
    </dgm:pt>
    <dgm:pt modelId="{E7FC1A85-FD1E-4E1E-B0BB-720A8DE18AF3}" type="sibTrans" cxnId="{F6D08D7D-1A79-4223-B6BF-FFF0B4CDE2EC}">
      <dgm:prSet/>
      <dgm:spPr/>
      <dgm:t>
        <a:bodyPr/>
        <a:lstStyle/>
        <a:p>
          <a:endParaRPr lang="en-US"/>
        </a:p>
      </dgm:t>
    </dgm:pt>
    <dgm:pt modelId="{B7F3B750-1A60-4B64-A887-2F0C5A503593}">
      <dgm:prSet/>
      <dgm:spPr/>
      <dgm:t>
        <a:bodyPr/>
        <a:lstStyle/>
        <a:p>
          <a:pPr>
            <a:lnSpc>
              <a:spcPct val="100000"/>
            </a:lnSpc>
          </a:pPr>
          <a:r>
            <a:rPr lang="en-US" dirty="0">
              <a:solidFill>
                <a:srgbClr val="FF0000"/>
              </a:solidFill>
            </a:rPr>
            <a:t>Deep Learning</a:t>
          </a:r>
        </a:p>
      </dgm:t>
    </dgm:pt>
    <dgm:pt modelId="{C49E56A6-08BA-43B3-963B-16ACD651B85B}" type="parTrans" cxnId="{350305F6-26D7-4BFA-A602-CFFE40803323}">
      <dgm:prSet/>
      <dgm:spPr/>
      <dgm:t>
        <a:bodyPr/>
        <a:lstStyle/>
        <a:p>
          <a:endParaRPr lang="en-US"/>
        </a:p>
      </dgm:t>
    </dgm:pt>
    <dgm:pt modelId="{0B27AE4C-E27C-4A92-BCCC-CC9635307D1B}" type="sibTrans" cxnId="{350305F6-26D7-4BFA-A602-CFFE40803323}">
      <dgm:prSet/>
      <dgm:spPr/>
      <dgm:t>
        <a:bodyPr/>
        <a:lstStyle/>
        <a:p>
          <a:endParaRPr lang="en-US"/>
        </a:p>
      </dgm:t>
    </dgm:pt>
    <dgm:pt modelId="{5FD0E76B-0F6A-44B2-B2AE-2A3B4064A836}" type="pres">
      <dgm:prSet presAssocID="{27B5D332-C334-4A6C-8E3E-B0E25F9B584C}" presName="root" presStyleCnt="0">
        <dgm:presLayoutVars>
          <dgm:dir/>
          <dgm:resizeHandles val="exact"/>
        </dgm:presLayoutVars>
      </dgm:prSet>
      <dgm:spPr/>
    </dgm:pt>
    <dgm:pt modelId="{108F2A86-2D62-4826-954A-09A07FEF7181}" type="pres">
      <dgm:prSet presAssocID="{29EBC2BE-BADA-4AF7-B68F-B262454323AE}" presName="compNode" presStyleCnt="0"/>
      <dgm:spPr/>
    </dgm:pt>
    <dgm:pt modelId="{33F28A55-B54F-429D-8098-D3D2DF91384D}" type="pres">
      <dgm:prSet presAssocID="{29EBC2BE-BADA-4AF7-B68F-B262454323AE}" presName="bgRect" presStyleLbl="bgShp" presStyleIdx="0" presStyleCnt="2"/>
      <dgm:spPr/>
    </dgm:pt>
    <dgm:pt modelId="{D665B19F-1258-4E82-895E-CFA58D5ED5C5}" type="pres">
      <dgm:prSet presAssocID="{29EBC2BE-BADA-4AF7-B68F-B26245432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2D8C3B40-1FC3-4335-8B83-0AC932CE4863}" type="pres">
      <dgm:prSet presAssocID="{29EBC2BE-BADA-4AF7-B68F-B262454323AE}" presName="spaceRect" presStyleCnt="0"/>
      <dgm:spPr/>
    </dgm:pt>
    <dgm:pt modelId="{41E1CB11-8D1A-4B57-AE80-A32AF1C20F6B}" type="pres">
      <dgm:prSet presAssocID="{29EBC2BE-BADA-4AF7-B68F-B262454323AE}" presName="parTx" presStyleLbl="revTx" presStyleIdx="0" presStyleCnt="3">
        <dgm:presLayoutVars>
          <dgm:chMax val="0"/>
          <dgm:chPref val="0"/>
        </dgm:presLayoutVars>
      </dgm:prSet>
      <dgm:spPr/>
    </dgm:pt>
    <dgm:pt modelId="{8411350F-6A28-4CD7-BF07-E174FA31F7BA}" type="pres">
      <dgm:prSet presAssocID="{4F342A0A-0688-4D46-BBA1-EBF44251076C}" presName="sibTrans" presStyleCnt="0"/>
      <dgm:spPr/>
    </dgm:pt>
    <dgm:pt modelId="{EDA07584-BBC2-460A-9190-D9BEF32A79EB}" type="pres">
      <dgm:prSet presAssocID="{9C1C5A3F-1441-41E2-8213-2BD045DF2FE2}" presName="compNode" presStyleCnt="0"/>
      <dgm:spPr/>
    </dgm:pt>
    <dgm:pt modelId="{B42F2004-87BB-4808-8825-EE087F4D946A}" type="pres">
      <dgm:prSet presAssocID="{9C1C5A3F-1441-41E2-8213-2BD045DF2FE2}" presName="bgRect" presStyleLbl="bgShp" presStyleIdx="1" presStyleCnt="2"/>
      <dgm:spPr/>
    </dgm:pt>
    <dgm:pt modelId="{62DC1909-0BB8-4474-836B-EFF272A3AA8B}" type="pres">
      <dgm:prSet presAssocID="{9C1C5A3F-1441-41E2-8213-2BD045DF2F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875CDDF2-8DD8-4866-97F0-4516EDD3CE8D}" type="pres">
      <dgm:prSet presAssocID="{9C1C5A3F-1441-41E2-8213-2BD045DF2FE2}" presName="spaceRect" presStyleCnt="0"/>
      <dgm:spPr/>
    </dgm:pt>
    <dgm:pt modelId="{FA1B50E8-E365-4792-A15C-A7F8A449D8F4}" type="pres">
      <dgm:prSet presAssocID="{9C1C5A3F-1441-41E2-8213-2BD045DF2FE2}" presName="parTx" presStyleLbl="revTx" presStyleIdx="1" presStyleCnt="3">
        <dgm:presLayoutVars>
          <dgm:chMax val="0"/>
          <dgm:chPref val="0"/>
        </dgm:presLayoutVars>
      </dgm:prSet>
      <dgm:spPr/>
    </dgm:pt>
    <dgm:pt modelId="{6AFCCA9C-DDD8-4E98-B43E-7846BDB1D0CF}" type="pres">
      <dgm:prSet presAssocID="{9C1C5A3F-1441-41E2-8213-2BD045DF2FE2}" presName="desTx" presStyleLbl="revTx" presStyleIdx="2" presStyleCnt="3" custScaleX="70690">
        <dgm:presLayoutVars/>
      </dgm:prSet>
      <dgm:spPr/>
    </dgm:pt>
  </dgm:ptLst>
  <dgm:cxnLst>
    <dgm:cxn modelId="{53AF2207-2760-4A90-AEA5-9B166D689822}" type="presOf" srcId="{B7F3B750-1A60-4B64-A887-2F0C5A503593}" destId="{6AFCCA9C-DDD8-4E98-B43E-7846BDB1D0CF}" srcOrd="0" destOrd="1" presId="urn:microsoft.com/office/officeart/2018/2/layout/IconVerticalSolidList"/>
    <dgm:cxn modelId="{438EB939-3D37-42D8-9876-FEC7F7A14DD4}" srcId="{27B5D332-C334-4A6C-8E3E-B0E25F9B584C}" destId="{29EBC2BE-BADA-4AF7-B68F-B262454323AE}" srcOrd="0" destOrd="0" parTransId="{A3B3AA9C-EC7D-4F48-92A6-7EF52412E802}" sibTransId="{4F342A0A-0688-4D46-BBA1-EBF44251076C}"/>
    <dgm:cxn modelId="{8EB60949-12E6-41C9-8F4B-27A3E764D95D}" type="presOf" srcId="{00924CC2-63E0-40D7-84BC-0E14DF3AC46C}" destId="{6AFCCA9C-DDD8-4E98-B43E-7846BDB1D0CF}" srcOrd="0" destOrd="0" presId="urn:microsoft.com/office/officeart/2018/2/layout/IconVerticalSolidList"/>
    <dgm:cxn modelId="{0954CA63-BD0D-477E-AB28-7E79D61F394C}" srcId="{27B5D332-C334-4A6C-8E3E-B0E25F9B584C}" destId="{9C1C5A3F-1441-41E2-8213-2BD045DF2FE2}" srcOrd="1" destOrd="0" parTransId="{1B3295CC-CB03-40D5-95EE-69C5BC9AA121}" sibTransId="{2DB83A16-C64F-463C-99DE-CD2E09DE2D95}"/>
    <dgm:cxn modelId="{B75C8D6C-7B94-4250-A739-55DAAD331C74}" type="presOf" srcId="{29EBC2BE-BADA-4AF7-B68F-B262454323AE}" destId="{41E1CB11-8D1A-4B57-AE80-A32AF1C20F6B}" srcOrd="0" destOrd="0" presId="urn:microsoft.com/office/officeart/2018/2/layout/IconVerticalSolidList"/>
    <dgm:cxn modelId="{F6D08D7D-1A79-4223-B6BF-FFF0B4CDE2EC}" srcId="{9C1C5A3F-1441-41E2-8213-2BD045DF2FE2}" destId="{00924CC2-63E0-40D7-84BC-0E14DF3AC46C}" srcOrd="0" destOrd="0" parTransId="{A8211C24-BD11-4014-BAEA-FDCF2170565F}" sibTransId="{E7FC1A85-FD1E-4E1E-B0BB-720A8DE18AF3}"/>
    <dgm:cxn modelId="{98D01180-DD77-4211-9EC7-5EA8521BDD48}" type="presOf" srcId="{9C1C5A3F-1441-41E2-8213-2BD045DF2FE2}" destId="{FA1B50E8-E365-4792-A15C-A7F8A449D8F4}" srcOrd="0" destOrd="0" presId="urn:microsoft.com/office/officeart/2018/2/layout/IconVerticalSolidList"/>
    <dgm:cxn modelId="{96E65ABA-40BA-417E-90D4-DA1FDC7417BF}" type="presOf" srcId="{27B5D332-C334-4A6C-8E3E-B0E25F9B584C}" destId="{5FD0E76B-0F6A-44B2-B2AE-2A3B4064A836}" srcOrd="0" destOrd="0" presId="urn:microsoft.com/office/officeart/2018/2/layout/IconVerticalSolidList"/>
    <dgm:cxn modelId="{350305F6-26D7-4BFA-A602-CFFE40803323}" srcId="{9C1C5A3F-1441-41E2-8213-2BD045DF2FE2}" destId="{B7F3B750-1A60-4B64-A887-2F0C5A503593}" srcOrd="1" destOrd="0" parTransId="{C49E56A6-08BA-43B3-963B-16ACD651B85B}" sibTransId="{0B27AE4C-E27C-4A92-BCCC-CC9635307D1B}"/>
    <dgm:cxn modelId="{FB828569-667C-4704-B29A-90DBA9CE21C4}" type="presParOf" srcId="{5FD0E76B-0F6A-44B2-B2AE-2A3B4064A836}" destId="{108F2A86-2D62-4826-954A-09A07FEF7181}" srcOrd="0" destOrd="0" presId="urn:microsoft.com/office/officeart/2018/2/layout/IconVerticalSolidList"/>
    <dgm:cxn modelId="{C69B8AB5-375D-41D9-8BE5-E87E87F7665A}" type="presParOf" srcId="{108F2A86-2D62-4826-954A-09A07FEF7181}" destId="{33F28A55-B54F-429D-8098-D3D2DF91384D}" srcOrd="0" destOrd="0" presId="urn:microsoft.com/office/officeart/2018/2/layout/IconVerticalSolidList"/>
    <dgm:cxn modelId="{4C030D7B-B48B-492E-A09C-2E2E652ED2E3}" type="presParOf" srcId="{108F2A86-2D62-4826-954A-09A07FEF7181}" destId="{D665B19F-1258-4E82-895E-CFA58D5ED5C5}" srcOrd="1" destOrd="0" presId="urn:microsoft.com/office/officeart/2018/2/layout/IconVerticalSolidList"/>
    <dgm:cxn modelId="{19C47730-F1B2-404E-9A50-B5FA18C38562}" type="presParOf" srcId="{108F2A86-2D62-4826-954A-09A07FEF7181}" destId="{2D8C3B40-1FC3-4335-8B83-0AC932CE4863}" srcOrd="2" destOrd="0" presId="urn:microsoft.com/office/officeart/2018/2/layout/IconVerticalSolidList"/>
    <dgm:cxn modelId="{531F0A2A-E8CD-48E1-A4DD-8BB6DBE3084B}" type="presParOf" srcId="{108F2A86-2D62-4826-954A-09A07FEF7181}" destId="{41E1CB11-8D1A-4B57-AE80-A32AF1C20F6B}" srcOrd="3" destOrd="0" presId="urn:microsoft.com/office/officeart/2018/2/layout/IconVerticalSolidList"/>
    <dgm:cxn modelId="{C88859D3-69F8-4630-ADDE-DD85CD99459F}" type="presParOf" srcId="{5FD0E76B-0F6A-44B2-B2AE-2A3B4064A836}" destId="{8411350F-6A28-4CD7-BF07-E174FA31F7BA}" srcOrd="1" destOrd="0" presId="urn:microsoft.com/office/officeart/2018/2/layout/IconVerticalSolidList"/>
    <dgm:cxn modelId="{103BB0A6-F734-43A2-8509-CBC976CF625C}" type="presParOf" srcId="{5FD0E76B-0F6A-44B2-B2AE-2A3B4064A836}" destId="{EDA07584-BBC2-460A-9190-D9BEF32A79EB}" srcOrd="2" destOrd="0" presId="urn:microsoft.com/office/officeart/2018/2/layout/IconVerticalSolidList"/>
    <dgm:cxn modelId="{56579C0B-1EAC-47CE-B7B7-EEA318629A52}" type="presParOf" srcId="{EDA07584-BBC2-460A-9190-D9BEF32A79EB}" destId="{B42F2004-87BB-4808-8825-EE087F4D946A}" srcOrd="0" destOrd="0" presId="urn:microsoft.com/office/officeart/2018/2/layout/IconVerticalSolidList"/>
    <dgm:cxn modelId="{F25E220D-542E-4CC4-949D-62E46D296368}" type="presParOf" srcId="{EDA07584-BBC2-460A-9190-D9BEF32A79EB}" destId="{62DC1909-0BB8-4474-836B-EFF272A3AA8B}" srcOrd="1" destOrd="0" presId="urn:microsoft.com/office/officeart/2018/2/layout/IconVerticalSolidList"/>
    <dgm:cxn modelId="{644603E4-E01F-441C-A746-8E8B0D66ACB7}" type="presParOf" srcId="{EDA07584-BBC2-460A-9190-D9BEF32A79EB}" destId="{875CDDF2-8DD8-4866-97F0-4516EDD3CE8D}" srcOrd="2" destOrd="0" presId="urn:microsoft.com/office/officeart/2018/2/layout/IconVerticalSolidList"/>
    <dgm:cxn modelId="{5E6CF686-FE4E-4BFB-BBA6-8C53065DA1D7}" type="presParOf" srcId="{EDA07584-BBC2-460A-9190-D9BEF32A79EB}" destId="{FA1B50E8-E365-4792-A15C-A7F8A449D8F4}" srcOrd="3" destOrd="0" presId="urn:microsoft.com/office/officeart/2018/2/layout/IconVerticalSolidList"/>
    <dgm:cxn modelId="{40FE8731-FA37-471F-B8A6-4A3E6F758BB1}" type="presParOf" srcId="{EDA07584-BBC2-460A-9190-D9BEF32A79EB}" destId="{6AFCCA9C-DDD8-4E98-B43E-7846BDB1D0C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8F001-717E-4601-BD7D-8DCF6BA034E8}">
      <dsp:nvSpPr>
        <dsp:cNvPr id="0" name=""/>
        <dsp:cNvSpPr/>
      </dsp:nvSpPr>
      <dsp:spPr>
        <a:xfrm>
          <a:off x="0" y="1224"/>
          <a:ext cx="6586489" cy="52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E29AB-614D-4BBE-9D88-B602A7B5AD6E}">
      <dsp:nvSpPr>
        <dsp:cNvPr id="0" name=""/>
        <dsp:cNvSpPr/>
      </dsp:nvSpPr>
      <dsp:spPr>
        <a:xfrm>
          <a:off x="157841" y="118627"/>
          <a:ext cx="286983" cy="286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8FC965-7253-4543-89EE-35A111BC95A9}">
      <dsp:nvSpPr>
        <dsp:cNvPr id="0" name=""/>
        <dsp:cNvSpPr/>
      </dsp:nvSpPr>
      <dsp:spPr>
        <a:xfrm>
          <a:off x="602666" y="1224"/>
          <a:ext cx="598382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b="1" i="0" u="none" kern="1200" dirty="0"/>
            <a:t>Text Classification Overview</a:t>
          </a:r>
          <a:endParaRPr lang="en-US" sz="1900" kern="1200" dirty="0"/>
        </a:p>
      </dsp:txBody>
      <dsp:txXfrm>
        <a:off x="602666" y="1224"/>
        <a:ext cx="5983822" cy="521788"/>
      </dsp:txXfrm>
    </dsp:sp>
    <dsp:sp modelId="{7E72DF3E-C248-47A4-8C54-D7CCF56A77CF}">
      <dsp:nvSpPr>
        <dsp:cNvPr id="0" name=""/>
        <dsp:cNvSpPr/>
      </dsp:nvSpPr>
      <dsp:spPr>
        <a:xfrm>
          <a:off x="0" y="653460"/>
          <a:ext cx="6586489" cy="52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B62F9A-C5D6-4B7C-B714-554F572A0F2C}">
      <dsp:nvSpPr>
        <dsp:cNvPr id="0" name=""/>
        <dsp:cNvSpPr/>
      </dsp:nvSpPr>
      <dsp:spPr>
        <a:xfrm>
          <a:off x="157841" y="770863"/>
          <a:ext cx="286983" cy="2869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E48E3-EDD1-463C-8420-5A75014E0DD1}">
      <dsp:nvSpPr>
        <dsp:cNvPr id="0" name=""/>
        <dsp:cNvSpPr/>
      </dsp:nvSpPr>
      <dsp:spPr>
        <a:xfrm>
          <a:off x="602666" y="653460"/>
          <a:ext cx="598382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b="1" i="0" u="none" kern="1200" dirty="0"/>
            <a:t>Emotion and Sentiment Definitions</a:t>
          </a:r>
          <a:endParaRPr lang="en-US" sz="1900" kern="1200" dirty="0"/>
        </a:p>
      </dsp:txBody>
      <dsp:txXfrm>
        <a:off x="602666" y="653460"/>
        <a:ext cx="5983822" cy="521788"/>
      </dsp:txXfrm>
    </dsp:sp>
    <dsp:sp modelId="{CFC82F79-7172-4720-981D-E83FF6BB2B7F}">
      <dsp:nvSpPr>
        <dsp:cNvPr id="0" name=""/>
        <dsp:cNvSpPr/>
      </dsp:nvSpPr>
      <dsp:spPr>
        <a:xfrm>
          <a:off x="0" y="1305696"/>
          <a:ext cx="6586489" cy="52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34B1E-0112-4D91-A1EF-E462040983FD}">
      <dsp:nvSpPr>
        <dsp:cNvPr id="0" name=""/>
        <dsp:cNvSpPr/>
      </dsp:nvSpPr>
      <dsp:spPr>
        <a:xfrm>
          <a:off x="157841" y="1423099"/>
          <a:ext cx="286983" cy="2869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F0746-D554-419D-95F6-D8B79EE6AA8E}">
      <dsp:nvSpPr>
        <dsp:cNvPr id="0" name=""/>
        <dsp:cNvSpPr/>
      </dsp:nvSpPr>
      <dsp:spPr>
        <a:xfrm>
          <a:off x="602666" y="1305696"/>
          <a:ext cx="598382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b="1" i="0" u="none" kern="1200" dirty="0"/>
            <a:t>Motivation for Sentiment and Emotion Detection</a:t>
          </a:r>
          <a:endParaRPr lang="en-US" sz="1900" kern="1200" dirty="0"/>
        </a:p>
      </dsp:txBody>
      <dsp:txXfrm>
        <a:off x="602666" y="1305696"/>
        <a:ext cx="5983822" cy="521788"/>
      </dsp:txXfrm>
    </dsp:sp>
    <dsp:sp modelId="{3940D0B0-C0F2-4197-B035-ACE34B1B9838}">
      <dsp:nvSpPr>
        <dsp:cNvPr id="0" name=""/>
        <dsp:cNvSpPr/>
      </dsp:nvSpPr>
      <dsp:spPr>
        <a:xfrm>
          <a:off x="0" y="1957933"/>
          <a:ext cx="6586489" cy="52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5F56D-E4FB-4163-8FCE-8C946DFF6CE2}">
      <dsp:nvSpPr>
        <dsp:cNvPr id="0" name=""/>
        <dsp:cNvSpPr/>
      </dsp:nvSpPr>
      <dsp:spPr>
        <a:xfrm>
          <a:off x="157841" y="2075335"/>
          <a:ext cx="286983" cy="2869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9ACC0-5B80-468B-8460-E5CD3DCC710F}">
      <dsp:nvSpPr>
        <dsp:cNvPr id="0" name=""/>
        <dsp:cNvSpPr/>
      </dsp:nvSpPr>
      <dsp:spPr>
        <a:xfrm>
          <a:off x="602666" y="1957933"/>
          <a:ext cx="598382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b="1" i="0" u="none" kern="1200" dirty="0"/>
            <a:t>Text Classification Workflow</a:t>
          </a:r>
          <a:endParaRPr lang="en-US" sz="1900" kern="1200" dirty="0"/>
        </a:p>
      </dsp:txBody>
      <dsp:txXfrm>
        <a:off x="602666" y="1957933"/>
        <a:ext cx="5983822" cy="521788"/>
      </dsp:txXfrm>
    </dsp:sp>
    <dsp:sp modelId="{0D0D294B-8F30-47CC-AE02-2F2ADB14B266}">
      <dsp:nvSpPr>
        <dsp:cNvPr id="0" name=""/>
        <dsp:cNvSpPr/>
      </dsp:nvSpPr>
      <dsp:spPr>
        <a:xfrm>
          <a:off x="0" y="2610169"/>
          <a:ext cx="6586489" cy="52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14F30A-9FDF-456D-9809-BE543C7D2668}">
      <dsp:nvSpPr>
        <dsp:cNvPr id="0" name=""/>
        <dsp:cNvSpPr/>
      </dsp:nvSpPr>
      <dsp:spPr>
        <a:xfrm>
          <a:off x="157841" y="2727571"/>
          <a:ext cx="286983" cy="2869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92AD1-F57E-4527-88EF-AD0757C5419A}">
      <dsp:nvSpPr>
        <dsp:cNvPr id="0" name=""/>
        <dsp:cNvSpPr/>
      </dsp:nvSpPr>
      <dsp:spPr>
        <a:xfrm>
          <a:off x="602666" y="2610169"/>
          <a:ext cx="598382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b="1" kern="1200" dirty="0"/>
            <a:t>Text Classification Approaches</a:t>
          </a:r>
          <a:endParaRPr lang="en-US" sz="1900" kern="1200" dirty="0"/>
        </a:p>
      </dsp:txBody>
      <dsp:txXfrm>
        <a:off x="602666" y="2610169"/>
        <a:ext cx="5983822" cy="521788"/>
      </dsp:txXfrm>
    </dsp:sp>
    <dsp:sp modelId="{A9DDC3A8-DE0A-43C8-BF04-3578118CFE08}">
      <dsp:nvSpPr>
        <dsp:cNvPr id="0" name=""/>
        <dsp:cNvSpPr/>
      </dsp:nvSpPr>
      <dsp:spPr>
        <a:xfrm>
          <a:off x="0" y="3262405"/>
          <a:ext cx="6586489" cy="521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250AA-7E74-474C-987D-B10CA1A53365}">
      <dsp:nvSpPr>
        <dsp:cNvPr id="0" name=""/>
        <dsp:cNvSpPr/>
      </dsp:nvSpPr>
      <dsp:spPr>
        <a:xfrm>
          <a:off x="157841" y="3379808"/>
          <a:ext cx="286983" cy="2869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E5367C-09B8-45C6-B19A-2E7FC96887CE}">
      <dsp:nvSpPr>
        <dsp:cNvPr id="0" name=""/>
        <dsp:cNvSpPr/>
      </dsp:nvSpPr>
      <dsp:spPr>
        <a:xfrm>
          <a:off x="602666" y="3262405"/>
          <a:ext cx="598382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b="1" kern="1200" dirty="0"/>
            <a:t>More Resources</a:t>
          </a:r>
          <a:endParaRPr lang="en-US" sz="1900" kern="1200" dirty="0"/>
        </a:p>
      </dsp:txBody>
      <dsp:txXfrm>
        <a:off x="602666" y="3262405"/>
        <a:ext cx="5983822" cy="5217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E3555-5016-4BD2-84A2-84BEA9813AEA}">
      <dsp:nvSpPr>
        <dsp:cNvPr id="0" name=""/>
        <dsp:cNvSpPr/>
      </dsp:nvSpPr>
      <dsp:spPr>
        <a:xfrm>
          <a:off x="0" y="3203"/>
          <a:ext cx="4818888" cy="662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C08639-1704-4A09-8B8B-259905BAF16B}">
      <dsp:nvSpPr>
        <dsp:cNvPr id="0" name=""/>
        <dsp:cNvSpPr/>
      </dsp:nvSpPr>
      <dsp:spPr>
        <a:xfrm>
          <a:off x="200475" y="152317"/>
          <a:ext cx="364857" cy="3645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B5B97-12AB-49F4-A92D-C2C58A55AFF9}">
      <dsp:nvSpPr>
        <dsp:cNvPr id="0" name=""/>
        <dsp:cNvSpPr/>
      </dsp:nvSpPr>
      <dsp:spPr>
        <a:xfrm>
          <a:off x="765809" y="3203"/>
          <a:ext cx="4007078" cy="745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906" tIns="78906" rIns="78906" bIns="78906" numCol="1" spcCol="1270" anchor="ctr" anchorCtr="0">
          <a:noAutofit/>
        </a:bodyPr>
        <a:lstStyle/>
        <a:p>
          <a:pPr marL="0" lvl="0" indent="0" algn="l" defTabSz="622300">
            <a:lnSpc>
              <a:spcPct val="100000"/>
            </a:lnSpc>
            <a:spcBef>
              <a:spcPct val="0"/>
            </a:spcBef>
            <a:spcAft>
              <a:spcPct val="35000"/>
            </a:spcAft>
            <a:buNone/>
          </a:pPr>
          <a:r>
            <a:rPr lang="en-US" sz="1400" kern="1200" dirty="0"/>
            <a:t>Machine-based classifier learns to make a classification based on past observation from the data sets. </a:t>
          </a:r>
        </a:p>
      </dsp:txBody>
      <dsp:txXfrm>
        <a:off x="765809" y="3203"/>
        <a:ext cx="4007078" cy="745571"/>
      </dsp:txXfrm>
    </dsp:sp>
    <dsp:sp modelId="{7D8FB17B-F265-4082-915D-3275E3AC1567}">
      <dsp:nvSpPr>
        <dsp:cNvPr id="0" name=""/>
        <dsp:cNvSpPr/>
      </dsp:nvSpPr>
      <dsp:spPr>
        <a:xfrm>
          <a:off x="0" y="935167"/>
          <a:ext cx="4818888" cy="662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DC80F-48E0-41F9-8E63-98DD0334EE88}">
      <dsp:nvSpPr>
        <dsp:cNvPr id="0" name=""/>
        <dsp:cNvSpPr/>
      </dsp:nvSpPr>
      <dsp:spPr>
        <a:xfrm>
          <a:off x="200475" y="1084282"/>
          <a:ext cx="364857" cy="3645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352857-264E-4FEB-9722-296EE26DEB81}">
      <dsp:nvSpPr>
        <dsp:cNvPr id="0" name=""/>
        <dsp:cNvSpPr/>
      </dsp:nvSpPr>
      <dsp:spPr>
        <a:xfrm>
          <a:off x="765809" y="935167"/>
          <a:ext cx="4007078" cy="745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906" tIns="78906" rIns="78906" bIns="78906" numCol="1" spcCol="1270" anchor="ctr" anchorCtr="0">
          <a:noAutofit/>
        </a:bodyPr>
        <a:lstStyle/>
        <a:p>
          <a:pPr marL="0" lvl="0" indent="0" algn="l" defTabSz="622300">
            <a:lnSpc>
              <a:spcPct val="100000"/>
            </a:lnSpc>
            <a:spcBef>
              <a:spcPct val="0"/>
            </a:spcBef>
            <a:spcAft>
              <a:spcPct val="35000"/>
            </a:spcAft>
            <a:buNone/>
          </a:pPr>
          <a:r>
            <a:rPr lang="en-US" sz="1400" kern="1200"/>
            <a:t>User data is prelabeled as tarin and test data. </a:t>
          </a:r>
        </a:p>
      </dsp:txBody>
      <dsp:txXfrm>
        <a:off x="765809" y="935167"/>
        <a:ext cx="4007078" cy="745571"/>
      </dsp:txXfrm>
    </dsp:sp>
    <dsp:sp modelId="{72B7DC8D-0663-4099-BFD3-444823CDE78D}">
      <dsp:nvSpPr>
        <dsp:cNvPr id="0" name=""/>
        <dsp:cNvSpPr/>
      </dsp:nvSpPr>
      <dsp:spPr>
        <a:xfrm>
          <a:off x="0" y="1867132"/>
          <a:ext cx="4818888" cy="662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B4A74-D485-4B66-88CA-A0CB96DA021F}">
      <dsp:nvSpPr>
        <dsp:cNvPr id="0" name=""/>
        <dsp:cNvSpPr/>
      </dsp:nvSpPr>
      <dsp:spPr>
        <a:xfrm>
          <a:off x="200475" y="2016246"/>
          <a:ext cx="364857" cy="3645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41825-64FF-459D-AAA6-00367E0457AD}">
      <dsp:nvSpPr>
        <dsp:cNvPr id="0" name=""/>
        <dsp:cNvSpPr/>
      </dsp:nvSpPr>
      <dsp:spPr>
        <a:xfrm>
          <a:off x="765809" y="1867132"/>
          <a:ext cx="4007078" cy="745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906" tIns="78906" rIns="78906" bIns="78906" numCol="1" spcCol="1270" anchor="ctr" anchorCtr="0">
          <a:noAutofit/>
        </a:bodyPr>
        <a:lstStyle/>
        <a:p>
          <a:pPr marL="0" lvl="0" indent="0" algn="l" defTabSz="622300">
            <a:lnSpc>
              <a:spcPct val="100000"/>
            </a:lnSpc>
            <a:spcBef>
              <a:spcPct val="0"/>
            </a:spcBef>
            <a:spcAft>
              <a:spcPct val="35000"/>
            </a:spcAft>
            <a:buNone/>
          </a:pPr>
          <a:r>
            <a:rPr lang="en-US" sz="1400" kern="1200" dirty="0"/>
            <a:t>It collects the classification strategy from the previous inputs and learns continuously. </a:t>
          </a:r>
        </a:p>
      </dsp:txBody>
      <dsp:txXfrm>
        <a:off x="765809" y="1867132"/>
        <a:ext cx="4007078" cy="745571"/>
      </dsp:txXfrm>
    </dsp:sp>
    <dsp:sp modelId="{7DD1A3BD-076A-4C20-B62C-07BCD4703DAB}">
      <dsp:nvSpPr>
        <dsp:cNvPr id="0" name=""/>
        <dsp:cNvSpPr/>
      </dsp:nvSpPr>
      <dsp:spPr>
        <a:xfrm>
          <a:off x="0" y="2799096"/>
          <a:ext cx="4818888" cy="662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28287-F450-4763-B572-C35F06A81556}">
      <dsp:nvSpPr>
        <dsp:cNvPr id="0" name=""/>
        <dsp:cNvSpPr/>
      </dsp:nvSpPr>
      <dsp:spPr>
        <a:xfrm>
          <a:off x="200475" y="2948211"/>
          <a:ext cx="364857" cy="3645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FDF01-64C3-40E9-AFF3-F7673933F400}">
      <dsp:nvSpPr>
        <dsp:cNvPr id="0" name=""/>
        <dsp:cNvSpPr/>
      </dsp:nvSpPr>
      <dsp:spPr>
        <a:xfrm>
          <a:off x="765809" y="2799096"/>
          <a:ext cx="4007078" cy="745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906" tIns="78906" rIns="78906" bIns="78906" numCol="1" spcCol="1270" anchor="ctr" anchorCtr="0">
          <a:noAutofit/>
        </a:bodyPr>
        <a:lstStyle/>
        <a:p>
          <a:pPr marL="0" lvl="0" indent="0" algn="l" defTabSz="622300">
            <a:lnSpc>
              <a:spcPct val="100000"/>
            </a:lnSpc>
            <a:spcBef>
              <a:spcPct val="0"/>
            </a:spcBef>
            <a:spcAft>
              <a:spcPct val="35000"/>
            </a:spcAft>
            <a:buNone/>
          </a:pPr>
          <a:r>
            <a:rPr lang="en-US" sz="1400" kern="1200" dirty="0"/>
            <a:t>Machine-based classifier uses different feature extraction techniques</a:t>
          </a:r>
        </a:p>
      </dsp:txBody>
      <dsp:txXfrm>
        <a:off x="765809" y="2799096"/>
        <a:ext cx="4007078" cy="7455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F2A91-C7C2-8445-9D4B-C3FA0ABF0084}">
      <dsp:nvSpPr>
        <dsp:cNvPr id="0" name=""/>
        <dsp:cNvSpPr/>
      </dsp:nvSpPr>
      <dsp:spPr>
        <a:xfrm>
          <a:off x="2241532" y="998603"/>
          <a:ext cx="484885" cy="91440"/>
        </a:xfrm>
        <a:custGeom>
          <a:avLst/>
          <a:gdLst/>
          <a:ahLst/>
          <a:cxnLst/>
          <a:rect l="0" t="0" r="0" b="0"/>
          <a:pathLst>
            <a:path>
              <a:moveTo>
                <a:pt x="0" y="45720"/>
              </a:moveTo>
              <a:lnTo>
                <a:pt x="48488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2471087" y="1041745"/>
        <a:ext cx="25774" cy="5154"/>
      </dsp:txXfrm>
    </dsp:sp>
    <dsp:sp modelId="{8A51B8A8-5415-7645-807A-3D4DE60E1767}">
      <dsp:nvSpPr>
        <dsp:cNvPr id="0" name=""/>
        <dsp:cNvSpPr/>
      </dsp:nvSpPr>
      <dsp:spPr>
        <a:xfrm>
          <a:off x="2092" y="371951"/>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a:t>Setup: Importing Libraries</a:t>
          </a:r>
        </a:p>
      </dsp:txBody>
      <dsp:txXfrm>
        <a:off x="2092" y="371951"/>
        <a:ext cx="2241239" cy="1344743"/>
      </dsp:txXfrm>
    </dsp:sp>
    <dsp:sp modelId="{4150E437-A1CE-AF46-92DB-57242572C175}">
      <dsp:nvSpPr>
        <dsp:cNvPr id="0" name=""/>
        <dsp:cNvSpPr/>
      </dsp:nvSpPr>
      <dsp:spPr>
        <a:xfrm>
          <a:off x="4998257" y="998603"/>
          <a:ext cx="484885" cy="91440"/>
        </a:xfrm>
        <a:custGeom>
          <a:avLst/>
          <a:gdLst/>
          <a:ahLst/>
          <a:cxnLst/>
          <a:rect l="0" t="0" r="0" b="0"/>
          <a:pathLst>
            <a:path>
              <a:moveTo>
                <a:pt x="0" y="45720"/>
              </a:moveTo>
              <a:lnTo>
                <a:pt x="48488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27812" y="1041745"/>
        <a:ext cx="25774" cy="5154"/>
      </dsp:txXfrm>
    </dsp:sp>
    <dsp:sp modelId="{3CF805ED-C1B0-E24A-B91B-0DC7212CB329}">
      <dsp:nvSpPr>
        <dsp:cNvPr id="0" name=""/>
        <dsp:cNvSpPr/>
      </dsp:nvSpPr>
      <dsp:spPr>
        <a:xfrm>
          <a:off x="2758817" y="371951"/>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a:t>Loading the data set &amp; Exploratory Data Analysis</a:t>
          </a:r>
        </a:p>
      </dsp:txBody>
      <dsp:txXfrm>
        <a:off x="2758817" y="371951"/>
        <a:ext cx="2241239" cy="1344743"/>
      </dsp:txXfrm>
    </dsp:sp>
    <dsp:sp modelId="{34A0D00E-A060-AA4E-BCC9-3D6B73C0D441}">
      <dsp:nvSpPr>
        <dsp:cNvPr id="0" name=""/>
        <dsp:cNvSpPr/>
      </dsp:nvSpPr>
      <dsp:spPr>
        <a:xfrm>
          <a:off x="7754982" y="998603"/>
          <a:ext cx="484885" cy="91440"/>
        </a:xfrm>
        <a:custGeom>
          <a:avLst/>
          <a:gdLst/>
          <a:ahLst/>
          <a:cxnLst/>
          <a:rect l="0" t="0" r="0" b="0"/>
          <a:pathLst>
            <a:path>
              <a:moveTo>
                <a:pt x="0" y="45720"/>
              </a:moveTo>
              <a:lnTo>
                <a:pt x="48488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7984537" y="1041745"/>
        <a:ext cx="25774" cy="5154"/>
      </dsp:txXfrm>
    </dsp:sp>
    <dsp:sp modelId="{B01129B8-44AD-3543-8A32-885CD2A69CAB}">
      <dsp:nvSpPr>
        <dsp:cNvPr id="0" name=""/>
        <dsp:cNvSpPr/>
      </dsp:nvSpPr>
      <dsp:spPr>
        <a:xfrm>
          <a:off x="5515542" y="371951"/>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a:t>Text pre-processing</a:t>
          </a:r>
        </a:p>
      </dsp:txBody>
      <dsp:txXfrm>
        <a:off x="5515542" y="371951"/>
        <a:ext cx="2241239" cy="1344743"/>
      </dsp:txXfrm>
    </dsp:sp>
    <dsp:sp modelId="{7D2C1F1D-A821-7D4E-AD2E-07698CDEBD44}">
      <dsp:nvSpPr>
        <dsp:cNvPr id="0" name=""/>
        <dsp:cNvSpPr/>
      </dsp:nvSpPr>
      <dsp:spPr>
        <a:xfrm>
          <a:off x="1122712" y="1714895"/>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050644" y="1954760"/>
        <a:ext cx="414311" cy="5154"/>
      </dsp:txXfrm>
    </dsp:sp>
    <dsp:sp modelId="{7FDB27CD-179D-C34E-9003-594D0A9F1CB5}">
      <dsp:nvSpPr>
        <dsp:cNvPr id="0" name=""/>
        <dsp:cNvSpPr/>
      </dsp:nvSpPr>
      <dsp:spPr>
        <a:xfrm>
          <a:off x="8272267" y="371951"/>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a:t>Extracting vectors from text (Vectorization)</a:t>
          </a:r>
        </a:p>
      </dsp:txBody>
      <dsp:txXfrm>
        <a:off x="8272267" y="371951"/>
        <a:ext cx="2241239" cy="1344743"/>
      </dsp:txXfrm>
    </dsp:sp>
    <dsp:sp modelId="{C12A5D81-5EEC-B349-9F68-F24E23E16A3A}">
      <dsp:nvSpPr>
        <dsp:cNvPr id="0" name=""/>
        <dsp:cNvSpPr/>
      </dsp:nvSpPr>
      <dsp:spPr>
        <a:xfrm>
          <a:off x="2241532" y="2858832"/>
          <a:ext cx="484885" cy="91440"/>
        </a:xfrm>
        <a:custGeom>
          <a:avLst/>
          <a:gdLst/>
          <a:ahLst/>
          <a:cxnLst/>
          <a:rect l="0" t="0" r="0" b="0"/>
          <a:pathLst>
            <a:path>
              <a:moveTo>
                <a:pt x="0" y="45720"/>
              </a:moveTo>
              <a:lnTo>
                <a:pt x="48488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2471087" y="2901975"/>
        <a:ext cx="25774" cy="5154"/>
      </dsp:txXfrm>
    </dsp:sp>
    <dsp:sp modelId="{DA7F7286-8C3F-CF44-AC3E-0281853249D3}">
      <dsp:nvSpPr>
        <dsp:cNvPr id="0" name=""/>
        <dsp:cNvSpPr/>
      </dsp:nvSpPr>
      <dsp:spPr>
        <a:xfrm>
          <a:off x="2092" y="2232180"/>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dirty="0"/>
            <a:t>Running ML/DL algorithms</a:t>
          </a:r>
        </a:p>
      </dsp:txBody>
      <dsp:txXfrm>
        <a:off x="2092" y="2232180"/>
        <a:ext cx="2241239" cy="1344743"/>
      </dsp:txXfrm>
    </dsp:sp>
    <dsp:sp modelId="{99E7A962-4E81-2F42-ACA7-2B3EBB429BB5}">
      <dsp:nvSpPr>
        <dsp:cNvPr id="0" name=""/>
        <dsp:cNvSpPr/>
      </dsp:nvSpPr>
      <dsp:spPr>
        <a:xfrm>
          <a:off x="4998257" y="2858832"/>
          <a:ext cx="484885" cy="91440"/>
        </a:xfrm>
        <a:custGeom>
          <a:avLst/>
          <a:gdLst/>
          <a:ahLst/>
          <a:cxnLst/>
          <a:rect l="0" t="0" r="0" b="0"/>
          <a:pathLst>
            <a:path>
              <a:moveTo>
                <a:pt x="0" y="45720"/>
              </a:moveTo>
              <a:lnTo>
                <a:pt x="48488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227812" y="2901975"/>
        <a:ext cx="25774" cy="5154"/>
      </dsp:txXfrm>
    </dsp:sp>
    <dsp:sp modelId="{107F2B2F-9010-C948-9A0E-2E1DCC422A79}">
      <dsp:nvSpPr>
        <dsp:cNvPr id="0" name=""/>
        <dsp:cNvSpPr/>
      </dsp:nvSpPr>
      <dsp:spPr>
        <a:xfrm>
          <a:off x="2758817" y="2232180"/>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a:t>Evaluate the Algorithms</a:t>
          </a:r>
        </a:p>
      </dsp:txBody>
      <dsp:txXfrm>
        <a:off x="2758817" y="2232180"/>
        <a:ext cx="2241239" cy="1344743"/>
      </dsp:txXfrm>
    </dsp:sp>
    <dsp:sp modelId="{A95E4B98-E176-FA4E-82AD-0E77C7E06905}">
      <dsp:nvSpPr>
        <dsp:cNvPr id="0" name=""/>
        <dsp:cNvSpPr/>
      </dsp:nvSpPr>
      <dsp:spPr>
        <a:xfrm>
          <a:off x="5515542" y="2232180"/>
          <a:ext cx="2241239" cy="134474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77900">
            <a:lnSpc>
              <a:spcPct val="100000"/>
            </a:lnSpc>
            <a:spcBef>
              <a:spcPct val="0"/>
            </a:spcBef>
            <a:spcAft>
              <a:spcPct val="35000"/>
            </a:spcAft>
            <a:buNone/>
          </a:pPr>
          <a:r>
            <a:rPr lang="en-US" sz="2200" kern="1200"/>
            <a:t>Compare the results</a:t>
          </a:r>
        </a:p>
      </dsp:txBody>
      <dsp:txXfrm>
        <a:off x="5515542" y="2232180"/>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444C3-6B07-9847-B476-510F35103816}">
      <dsp:nvSpPr>
        <dsp:cNvPr id="0" name=""/>
        <dsp:cNvSpPr/>
      </dsp:nvSpPr>
      <dsp:spPr>
        <a:xfrm>
          <a:off x="0" y="266249"/>
          <a:ext cx="5402241" cy="2063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Sentiment Analysis</a:t>
          </a:r>
          <a:r>
            <a:rPr lang="en-US" sz="2400" kern="1200" dirty="0"/>
            <a:t> aims to detect positive, neutral, or negative opinions, emotions, and evaluations from text</a:t>
          </a:r>
        </a:p>
      </dsp:txBody>
      <dsp:txXfrm>
        <a:off x="100750" y="366999"/>
        <a:ext cx="5200741" cy="1862380"/>
      </dsp:txXfrm>
    </dsp:sp>
    <dsp:sp modelId="{C88F46FD-DB0E-C94E-B41C-3356BDE62AE4}">
      <dsp:nvSpPr>
        <dsp:cNvPr id="0" name=""/>
        <dsp:cNvSpPr/>
      </dsp:nvSpPr>
      <dsp:spPr>
        <a:xfrm>
          <a:off x="0" y="2514449"/>
          <a:ext cx="5402241" cy="2028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Emotion Analysis</a:t>
          </a:r>
          <a:r>
            <a:rPr lang="en-US" sz="2400" kern="1200" dirty="0"/>
            <a:t> aims to detect and recognize types of feelings through the expression of texts, such as </a:t>
          </a:r>
          <a:r>
            <a:rPr lang="en-US" sz="2400" i="1" kern="1200" dirty="0"/>
            <a:t>anger, disgust, fear, happiness, sadness,</a:t>
          </a:r>
          <a:r>
            <a:rPr lang="en-US" sz="2400" kern="1200" dirty="0"/>
            <a:t> and </a:t>
          </a:r>
          <a:r>
            <a:rPr lang="en-US" sz="2400" i="1" kern="1200" dirty="0"/>
            <a:t>surprise</a:t>
          </a:r>
          <a:endParaRPr lang="en-US" sz="2400" kern="1200" dirty="0"/>
        </a:p>
      </dsp:txBody>
      <dsp:txXfrm>
        <a:off x="99047" y="2613496"/>
        <a:ext cx="5204147" cy="1830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24685-C2DF-7D42-8F78-76DEA2B543BA}">
      <dsp:nvSpPr>
        <dsp:cNvPr id="0" name=""/>
        <dsp:cNvSpPr/>
      </dsp:nvSpPr>
      <dsp:spPr>
        <a:xfrm>
          <a:off x="0" y="67621"/>
          <a:ext cx="10320399"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 cleaning is the process of fixing or removing incorrect, corrupted, incorrectly formatted, duplicate, or incomplete data within a dataset.</a:t>
          </a:r>
        </a:p>
      </dsp:txBody>
      <dsp:txXfrm>
        <a:off x="34954" y="102575"/>
        <a:ext cx="10250491" cy="646132"/>
      </dsp:txXfrm>
    </dsp:sp>
    <dsp:sp modelId="{53C6ED18-165B-2449-8019-E85503959F59}">
      <dsp:nvSpPr>
        <dsp:cNvPr id="0" name=""/>
        <dsp:cNvSpPr/>
      </dsp:nvSpPr>
      <dsp:spPr>
        <a:xfrm>
          <a:off x="0" y="835501"/>
          <a:ext cx="10320399"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Text cleaning can be performed using simple Python code that</a:t>
          </a:r>
        </a:p>
      </dsp:txBody>
      <dsp:txXfrm>
        <a:off x="34954" y="870455"/>
        <a:ext cx="10250491" cy="646132"/>
      </dsp:txXfrm>
    </dsp:sp>
    <dsp:sp modelId="{3498408A-83A6-4E48-B5E8-796DF4CE2EB8}">
      <dsp:nvSpPr>
        <dsp:cNvPr id="0" name=""/>
        <dsp:cNvSpPr/>
      </dsp:nvSpPr>
      <dsp:spPr>
        <a:xfrm>
          <a:off x="0" y="1551541"/>
          <a:ext cx="1032039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6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eliminates stopwords</a:t>
          </a:r>
        </a:p>
        <a:p>
          <a:pPr marL="114300" lvl="1" indent="-114300" algn="l" defTabSz="622300">
            <a:lnSpc>
              <a:spcPct val="90000"/>
            </a:lnSpc>
            <a:spcBef>
              <a:spcPct val="0"/>
            </a:spcBef>
            <a:spcAft>
              <a:spcPct val="20000"/>
            </a:spcAft>
            <a:buChar char="•"/>
          </a:pPr>
          <a:r>
            <a:rPr lang="en-US" sz="1400" kern="1200"/>
            <a:t>removes unicode words</a:t>
          </a:r>
        </a:p>
        <a:p>
          <a:pPr marL="114300" lvl="1" indent="-114300" algn="l" defTabSz="622300">
            <a:lnSpc>
              <a:spcPct val="90000"/>
            </a:lnSpc>
            <a:spcBef>
              <a:spcPct val="0"/>
            </a:spcBef>
            <a:spcAft>
              <a:spcPct val="20000"/>
            </a:spcAft>
            <a:buChar char="•"/>
          </a:pPr>
          <a:r>
            <a:rPr lang="en-US" sz="1400" kern="1200"/>
            <a:t>simplifies complex words to their root form</a:t>
          </a:r>
        </a:p>
        <a:p>
          <a:pPr marL="114300" lvl="1" indent="-114300" algn="l" defTabSz="622300">
            <a:lnSpc>
              <a:spcPct val="90000"/>
            </a:lnSpc>
            <a:spcBef>
              <a:spcPct val="0"/>
            </a:spcBef>
            <a:spcAft>
              <a:spcPct val="20000"/>
            </a:spcAft>
            <a:buChar char="•"/>
          </a:pPr>
          <a:r>
            <a:rPr lang="en-US" sz="1400" kern="1200" dirty="0"/>
            <a:t>and others</a:t>
          </a:r>
        </a:p>
      </dsp:txBody>
      <dsp:txXfrm>
        <a:off x="0" y="1551541"/>
        <a:ext cx="10320399" cy="968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8567C-55D2-284B-AC13-E7DC52068D3F}">
      <dsp:nvSpPr>
        <dsp:cNvPr id="0" name=""/>
        <dsp:cNvSpPr/>
      </dsp:nvSpPr>
      <dsp:spPr>
        <a:xfrm>
          <a:off x="0" y="18667"/>
          <a:ext cx="10781307"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Some popular methods to accomplish text vectorization:</a:t>
          </a:r>
        </a:p>
      </dsp:txBody>
      <dsp:txXfrm>
        <a:off x="59399" y="78066"/>
        <a:ext cx="10662509" cy="1098002"/>
      </dsp:txXfrm>
    </dsp:sp>
    <dsp:sp modelId="{5D298989-60A3-774F-BEEC-68B2EB4A4CA3}">
      <dsp:nvSpPr>
        <dsp:cNvPr id="0" name=""/>
        <dsp:cNvSpPr/>
      </dsp:nvSpPr>
      <dsp:spPr>
        <a:xfrm>
          <a:off x="0" y="1235467"/>
          <a:ext cx="10781307" cy="164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3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Binary Term Frequency</a:t>
          </a:r>
        </a:p>
        <a:p>
          <a:pPr marL="228600" lvl="1" indent="-228600" algn="l" defTabSz="1066800">
            <a:lnSpc>
              <a:spcPct val="90000"/>
            </a:lnSpc>
            <a:spcBef>
              <a:spcPct val="0"/>
            </a:spcBef>
            <a:spcAft>
              <a:spcPct val="20000"/>
            </a:spcAft>
            <a:buChar char="•"/>
          </a:pPr>
          <a:r>
            <a:rPr lang="en-US" sz="2400" kern="1200" dirty="0"/>
            <a:t>Bag of Words (</a:t>
          </a:r>
          <a:r>
            <a:rPr lang="en-US" sz="2400" kern="1200" dirty="0" err="1"/>
            <a:t>BoW</a:t>
          </a:r>
          <a:r>
            <a:rPr lang="en-US" sz="2400" kern="1200" dirty="0"/>
            <a:t>) Term Frequency</a:t>
          </a:r>
        </a:p>
        <a:p>
          <a:pPr marL="228600" lvl="1" indent="-228600" algn="l" defTabSz="1066800">
            <a:lnSpc>
              <a:spcPct val="90000"/>
            </a:lnSpc>
            <a:spcBef>
              <a:spcPct val="0"/>
            </a:spcBef>
            <a:spcAft>
              <a:spcPct val="20000"/>
            </a:spcAft>
            <a:buChar char="•"/>
          </a:pPr>
          <a:r>
            <a:rPr lang="en-US" sz="2400" kern="1200"/>
            <a:t>N-gram vectorization</a:t>
          </a:r>
        </a:p>
        <a:p>
          <a:pPr marL="228600" lvl="1" indent="-228600" algn="l" defTabSz="1066800">
            <a:lnSpc>
              <a:spcPct val="90000"/>
            </a:lnSpc>
            <a:spcBef>
              <a:spcPct val="0"/>
            </a:spcBef>
            <a:spcAft>
              <a:spcPct val="20000"/>
            </a:spcAft>
            <a:buChar char="•"/>
          </a:pPr>
          <a:r>
            <a:rPr lang="en-US" sz="2400" kern="1200" dirty="0"/>
            <a:t>TF-IDF</a:t>
          </a:r>
        </a:p>
      </dsp:txBody>
      <dsp:txXfrm>
        <a:off x="0" y="1235467"/>
        <a:ext cx="10781307" cy="1648237"/>
      </dsp:txXfrm>
    </dsp:sp>
    <dsp:sp modelId="{8E005A6B-DC21-8C4D-B517-58C04FC2B9F5}">
      <dsp:nvSpPr>
        <dsp:cNvPr id="0" name=""/>
        <dsp:cNvSpPr/>
      </dsp:nvSpPr>
      <dsp:spPr>
        <a:xfrm>
          <a:off x="0" y="2883704"/>
          <a:ext cx="10781307"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vector size for a particular document is equal to the number of unique words present in the corpus.</a:t>
          </a:r>
        </a:p>
      </dsp:txBody>
      <dsp:txXfrm>
        <a:off x="59399" y="2943103"/>
        <a:ext cx="10662509"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E3573-4C59-E446-9D24-063BE28339AF}">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F6C18-F98B-7D4D-BDC9-D68D51CE4141}">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Similar to the BOW technique, in the N-Gram method, a document term matrix is generated, and each cell represents the count.</a:t>
          </a:r>
        </a:p>
      </dsp:txBody>
      <dsp:txXfrm>
        <a:off x="0" y="675"/>
        <a:ext cx="6900512" cy="1106957"/>
      </dsp:txXfrm>
    </dsp:sp>
    <dsp:sp modelId="{0E5310EA-3885-3943-91A9-8D958D1AFD29}">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774D47-E7CF-F748-932F-ABC7D45BD0C6}">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columns represent all columns of adjacent words of length n.</a:t>
          </a:r>
        </a:p>
      </dsp:txBody>
      <dsp:txXfrm>
        <a:off x="0" y="1107633"/>
        <a:ext cx="6900512" cy="1106957"/>
      </dsp:txXfrm>
    </dsp:sp>
    <dsp:sp modelId="{EFAFD943-0345-7D44-912A-3DEA3E891E4B}">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15E56-F435-7F4C-BDA1-471A39B42D03}">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BOW is a special case of N-Gram where n=1.</a:t>
          </a:r>
        </a:p>
      </dsp:txBody>
      <dsp:txXfrm>
        <a:off x="0" y="2214591"/>
        <a:ext cx="6900512" cy="1106957"/>
      </dsp:txXfrm>
    </dsp:sp>
    <dsp:sp modelId="{426AA445-8840-C642-AF3B-383ABD44F3FE}">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94656-6652-AF44-968C-0758E1DC6D61}">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N-grams consider the sequence of n words in the text; where n is (1,2,3.. ) like 1-gram, 2-gram for token pair. </a:t>
          </a:r>
        </a:p>
      </dsp:txBody>
      <dsp:txXfrm>
        <a:off x="0" y="3321549"/>
        <a:ext cx="6900512" cy="1106957"/>
      </dsp:txXfrm>
    </dsp:sp>
    <dsp:sp modelId="{6A4C3C17-E870-4347-AE1C-B0159EE39576}">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21DC8-1F2E-FD48-93C4-9627E3B61B16}">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Unlike BOW, it maintains word order.</a:t>
          </a:r>
        </a:p>
      </dsp:txBody>
      <dsp:txXfrm>
        <a:off x="0" y="4428507"/>
        <a:ext cx="6900512" cy="11069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86A37-85C2-5C4A-AA6C-5897CCE63F5A}">
      <dsp:nvSpPr>
        <dsp:cNvPr id="0" name=""/>
        <dsp:cNvSpPr/>
      </dsp:nvSpPr>
      <dsp:spPr>
        <a:xfrm>
          <a:off x="0" y="5516"/>
          <a:ext cx="10781307"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It is considered a one way to enrich the representation of your features </a:t>
          </a:r>
        </a:p>
      </dsp:txBody>
      <dsp:txXfrm>
        <a:off x="56315" y="61831"/>
        <a:ext cx="10668677" cy="1040990"/>
      </dsp:txXfrm>
    </dsp:sp>
    <dsp:sp modelId="{5237C7B7-F67E-C84C-AA8E-30ED40BBFEAF}">
      <dsp:nvSpPr>
        <dsp:cNvPr id="0" name=""/>
        <dsp:cNvSpPr/>
      </dsp:nvSpPr>
      <dsp:spPr>
        <a:xfrm>
          <a:off x="0" y="1242656"/>
          <a:ext cx="10781307"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intuition here is that bi-grams and tri-grams can capture contextual information compared to just unigrams. </a:t>
          </a:r>
        </a:p>
      </dsp:txBody>
      <dsp:txXfrm>
        <a:off x="56315" y="1298971"/>
        <a:ext cx="10668677" cy="1040990"/>
      </dsp:txXfrm>
    </dsp:sp>
    <dsp:sp modelId="{40080D80-EF74-AB4E-ADE1-40A5F5F66EA9}">
      <dsp:nvSpPr>
        <dsp:cNvPr id="0" name=""/>
        <dsp:cNvSpPr/>
      </dsp:nvSpPr>
      <dsp:spPr>
        <a:xfrm>
          <a:off x="0" y="2479795"/>
          <a:ext cx="10781307"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For example, </a:t>
          </a:r>
          <a:r>
            <a:rPr lang="en-US" sz="2900" b="1" kern="1200" dirty="0"/>
            <a:t>good food </a:t>
          </a:r>
          <a:r>
            <a:rPr lang="en-US" sz="2900" kern="1200" dirty="0"/>
            <a:t>carries more meaning than just</a:t>
          </a:r>
          <a:br>
            <a:rPr lang="en-US" sz="2900" kern="1200" dirty="0"/>
          </a:br>
          <a:r>
            <a:rPr lang="en-US" sz="2900" kern="1200" dirty="0"/>
            <a:t>good      and        food  </a:t>
          </a:r>
        </a:p>
      </dsp:txBody>
      <dsp:txXfrm>
        <a:off x="56315" y="2536110"/>
        <a:ext cx="10668677" cy="1040990"/>
      </dsp:txXfrm>
    </dsp:sp>
    <dsp:sp modelId="{B06D4058-2262-3344-A1F6-0100E03BEF05}">
      <dsp:nvSpPr>
        <dsp:cNvPr id="0" name=""/>
        <dsp:cNvSpPr/>
      </dsp:nvSpPr>
      <dsp:spPr>
        <a:xfrm>
          <a:off x="0" y="3633416"/>
          <a:ext cx="10781307"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306" tIns="36830" rIns="206248" bIns="36830" numCol="1" spcCol="1270" anchor="t" anchorCtr="0">
          <a:noAutofit/>
        </a:bodyPr>
        <a:lstStyle/>
        <a:p>
          <a:pPr marL="228600" lvl="1" indent="-228600" algn="l" defTabSz="1022350" rtl="0">
            <a:lnSpc>
              <a:spcPct val="90000"/>
            </a:lnSpc>
            <a:spcBef>
              <a:spcPct val="0"/>
            </a:spcBef>
            <a:spcAft>
              <a:spcPct val="20000"/>
            </a:spcAft>
            <a:buChar char="•"/>
          </a:pPr>
          <a:endParaRPr lang="en-US" sz="2300" kern="1200" dirty="0"/>
        </a:p>
      </dsp:txBody>
      <dsp:txXfrm>
        <a:off x="0" y="3633416"/>
        <a:ext cx="10781307" cy="480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9E7E8-719E-7F40-BE16-D7071FE84E59}">
      <dsp:nvSpPr>
        <dsp:cNvPr id="0" name=""/>
        <dsp:cNvSpPr/>
      </dsp:nvSpPr>
      <dsp:spPr>
        <a:xfrm>
          <a:off x="0" y="18582"/>
          <a:ext cx="10550184" cy="1104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TF-IDF stands for </a:t>
          </a:r>
          <a:r>
            <a:rPr lang="en-US" sz="2400" b="1" kern="1200" dirty="0"/>
            <a:t>“Term Frequency — Inverse Document Frequency”</a:t>
          </a:r>
          <a:endParaRPr lang="en-US" sz="2400" kern="1200" dirty="0"/>
        </a:p>
      </dsp:txBody>
      <dsp:txXfrm>
        <a:off x="53916" y="72498"/>
        <a:ext cx="10442352" cy="996648"/>
      </dsp:txXfrm>
    </dsp:sp>
    <dsp:sp modelId="{8BEE653C-51BE-7244-9FC2-3AFEFDBE5872}">
      <dsp:nvSpPr>
        <dsp:cNvPr id="0" name=""/>
        <dsp:cNvSpPr/>
      </dsp:nvSpPr>
      <dsp:spPr>
        <a:xfrm>
          <a:off x="0" y="1292983"/>
          <a:ext cx="10550184" cy="1104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It is about computing a score for each word to signify its importance in the document and corpus</a:t>
          </a:r>
        </a:p>
      </dsp:txBody>
      <dsp:txXfrm>
        <a:off x="53916" y="1346899"/>
        <a:ext cx="10442352" cy="9966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D8957-0A6C-4439-9D42-A04C65DB818B}">
      <dsp:nvSpPr>
        <dsp:cNvPr id="0" name=""/>
        <dsp:cNvSpPr/>
      </dsp:nvSpPr>
      <dsp:spPr>
        <a:xfrm>
          <a:off x="0" y="3399"/>
          <a:ext cx="10515600"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56439-9CC9-4D4C-AC2A-E4D250E388D8}">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39099-5754-4E0F-820A-F18243E323A7}">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Word Embedding converts a word to an n-dimensional vector. </a:t>
          </a:r>
        </a:p>
      </dsp:txBody>
      <dsp:txXfrm>
        <a:off x="836323" y="3399"/>
        <a:ext cx="9679276" cy="724089"/>
      </dsp:txXfrm>
    </dsp:sp>
    <dsp:sp modelId="{3C5F4D1F-026F-4183-9A6F-133F77967554}">
      <dsp:nvSpPr>
        <dsp:cNvPr id="0" name=""/>
        <dsp:cNvSpPr/>
      </dsp:nvSpPr>
      <dsp:spPr>
        <a:xfrm>
          <a:off x="0" y="908511"/>
          <a:ext cx="10515600"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8DFC3-6429-443D-B3D7-533881BA7F08}">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15F8A2-979E-40D7-A029-762AA2CD046F}">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Words which are related such as ‘house’ and ‘home’ map to similar n-dimensional vectors, while dissimilar words such as ‘house’ and ‘airplane’ have dissimilar vectors. </a:t>
          </a:r>
        </a:p>
      </dsp:txBody>
      <dsp:txXfrm>
        <a:off x="836323" y="908511"/>
        <a:ext cx="9679276" cy="724089"/>
      </dsp:txXfrm>
    </dsp:sp>
    <dsp:sp modelId="{92977525-8B5B-4D48-8986-481CB6590677}">
      <dsp:nvSpPr>
        <dsp:cNvPr id="0" name=""/>
        <dsp:cNvSpPr/>
      </dsp:nvSpPr>
      <dsp:spPr>
        <a:xfrm>
          <a:off x="0" y="1813624"/>
          <a:ext cx="10515600"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5A687F-3103-4354-9360-174F6EEEA56F}">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5ACD9-3D1D-4E57-8A4C-ACF9307117B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In this way the </a:t>
          </a:r>
          <a:r>
            <a:rPr lang="en-US" sz="1900" b="1" u="sng" kern="1200"/>
            <a:t>‘meaning’ </a:t>
          </a:r>
          <a:r>
            <a:rPr lang="en-US" sz="1900" kern="1200"/>
            <a:t>of a word can be reflected in its embedding.</a:t>
          </a:r>
        </a:p>
      </dsp:txBody>
      <dsp:txXfrm>
        <a:off x="836323" y="1813624"/>
        <a:ext cx="9679276" cy="724089"/>
      </dsp:txXfrm>
    </dsp:sp>
    <dsp:sp modelId="{FFF6C0B9-63B4-44CA-A43F-0A594E46DAF5}">
      <dsp:nvSpPr>
        <dsp:cNvPr id="0" name=""/>
        <dsp:cNvSpPr/>
      </dsp:nvSpPr>
      <dsp:spPr>
        <a:xfrm>
          <a:off x="0" y="2718736"/>
          <a:ext cx="10515600"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E072F-AF14-4ADA-8B40-A2C7364A07F7}">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B4030-6CE8-498F-AB71-EA7D68B5D971}">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Assign each word with a vector typically of length 100–300 dimensions. </a:t>
          </a:r>
        </a:p>
      </dsp:txBody>
      <dsp:txXfrm>
        <a:off x="836323" y="2718736"/>
        <a:ext cx="9679276" cy="724089"/>
      </dsp:txXfrm>
    </dsp:sp>
    <dsp:sp modelId="{9DCF909B-E242-457F-8F8E-058D162CBE69}">
      <dsp:nvSpPr>
        <dsp:cNvPr id="0" name=""/>
        <dsp:cNvSpPr/>
      </dsp:nvSpPr>
      <dsp:spPr>
        <a:xfrm>
          <a:off x="0" y="3623848"/>
          <a:ext cx="10515600"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E95F0-726C-43F2-AEAB-EAF1ACDE957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6B8F5-633A-4529-A229-6020CF54959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kern="1200"/>
            <a:t>This range of vector sizes for the embeddings were shown in the </a:t>
          </a:r>
          <a:r>
            <a:rPr lang="en-US" sz="1900" u="sng" kern="1200">
              <a:hlinkClick xmlns:r="http://schemas.openxmlformats.org/officeDocument/2006/relationships" r:id="rId11"/>
            </a:rPr>
            <a:t>glove</a:t>
          </a:r>
          <a:r>
            <a:rPr lang="en-US" sz="1900" kern="1200"/>
            <a:t> paper to be the range with the most useful results.</a:t>
          </a:r>
        </a:p>
      </dsp:txBody>
      <dsp:txXfrm>
        <a:off x="836323" y="3623848"/>
        <a:ext cx="9679276" cy="724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28A55-B54F-429D-8098-D3D2DF91384D}">
      <dsp:nvSpPr>
        <dsp:cNvPr id="0" name=""/>
        <dsp:cNvSpPr/>
      </dsp:nvSpPr>
      <dsp:spPr>
        <a:xfrm>
          <a:off x="0" y="596723"/>
          <a:ext cx="6986016" cy="11016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5B19F-1258-4E82-895E-CFA58D5ED5C5}">
      <dsp:nvSpPr>
        <dsp:cNvPr id="0" name=""/>
        <dsp:cNvSpPr/>
      </dsp:nvSpPr>
      <dsp:spPr>
        <a:xfrm>
          <a:off x="333247" y="844593"/>
          <a:ext cx="605903" cy="605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1CB11-8D1A-4B57-AE80-A32AF1C20F6B}">
      <dsp:nvSpPr>
        <dsp:cNvPr id="0" name=""/>
        <dsp:cNvSpPr/>
      </dsp:nvSpPr>
      <dsp:spPr>
        <a:xfrm>
          <a:off x="1272397" y="596723"/>
          <a:ext cx="5713618" cy="1101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1" tIns="116591" rIns="116591" bIns="116591" numCol="1" spcCol="1270" anchor="ctr" anchorCtr="0">
          <a:noAutofit/>
        </a:bodyPr>
        <a:lstStyle/>
        <a:p>
          <a:pPr marL="0" lvl="0" indent="0" algn="l" defTabSz="977900">
            <a:lnSpc>
              <a:spcPct val="100000"/>
            </a:lnSpc>
            <a:spcBef>
              <a:spcPct val="0"/>
            </a:spcBef>
            <a:spcAft>
              <a:spcPct val="35000"/>
            </a:spcAft>
            <a:buNone/>
          </a:pPr>
          <a:r>
            <a:rPr lang="en-US" sz="2200" kern="1200" dirty="0"/>
            <a:t>Text classification is used for sentiment analysis, topic detection, language detection, and others.</a:t>
          </a:r>
        </a:p>
      </dsp:txBody>
      <dsp:txXfrm>
        <a:off x="1272397" y="596723"/>
        <a:ext cx="5713618" cy="1101643"/>
      </dsp:txXfrm>
    </dsp:sp>
    <dsp:sp modelId="{B42F2004-87BB-4808-8825-EE087F4D946A}">
      <dsp:nvSpPr>
        <dsp:cNvPr id="0" name=""/>
        <dsp:cNvSpPr/>
      </dsp:nvSpPr>
      <dsp:spPr>
        <a:xfrm>
          <a:off x="0" y="1973777"/>
          <a:ext cx="6986016" cy="11016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DC1909-0BB8-4474-836B-EFF272A3AA8B}">
      <dsp:nvSpPr>
        <dsp:cNvPr id="0" name=""/>
        <dsp:cNvSpPr/>
      </dsp:nvSpPr>
      <dsp:spPr>
        <a:xfrm>
          <a:off x="333247" y="2221647"/>
          <a:ext cx="605903" cy="605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B50E8-E365-4792-A15C-A7F8A449D8F4}">
      <dsp:nvSpPr>
        <dsp:cNvPr id="0" name=""/>
        <dsp:cNvSpPr/>
      </dsp:nvSpPr>
      <dsp:spPr>
        <a:xfrm>
          <a:off x="1272397" y="1973777"/>
          <a:ext cx="3143707" cy="1101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1" tIns="116591" rIns="116591" bIns="116591" numCol="1" spcCol="1270" anchor="ctr" anchorCtr="0">
          <a:noAutofit/>
        </a:bodyPr>
        <a:lstStyle/>
        <a:p>
          <a:pPr marL="0" lvl="0" indent="0" algn="l" defTabSz="977900">
            <a:lnSpc>
              <a:spcPct val="100000"/>
            </a:lnSpc>
            <a:spcBef>
              <a:spcPct val="0"/>
            </a:spcBef>
            <a:spcAft>
              <a:spcPct val="35000"/>
            </a:spcAft>
            <a:buNone/>
          </a:pPr>
          <a:r>
            <a:rPr lang="en-US" sz="2200" kern="1200" dirty="0"/>
            <a:t>The popular classification approaches</a:t>
          </a:r>
        </a:p>
      </dsp:txBody>
      <dsp:txXfrm>
        <a:off x="1272397" y="1973777"/>
        <a:ext cx="3143707" cy="1101643"/>
      </dsp:txXfrm>
    </dsp:sp>
    <dsp:sp modelId="{6AFCCA9C-DDD8-4E98-B43E-7846BDB1D0CF}">
      <dsp:nvSpPr>
        <dsp:cNvPr id="0" name=""/>
        <dsp:cNvSpPr/>
      </dsp:nvSpPr>
      <dsp:spPr>
        <a:xfrm>
          <a:off x="4792725" y="1973777"/>
          <a:ext cx="1816670" cy="1101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1" tIns="116591" rIns="116591" bIns="116591" numCol="1" spcCol="1270" anchor="ctr" anchorCtr="0">
          <a:noAutofit/>
        </a:bodyPr>
        <a:lstStyle/>
        <a:p>
          <a:pPr marL="0" lvl="0" indent="0" algn="l" defTabSz="755650">
            <a:lnSpc>
              <a:spcPct val="100000"/>
            </a:lnSpc>
            <a:spcBef>
              <a:spcPct val="0"/>
            </a:spcBef>
            <a:spcAft>
              <a:spcPct val="35000"/>
            </a:spcAft>
            <a:buNone/>
          </a:pPr>
          <a:r>
            <a:rPr lang="en-US" sz="1700" kern="1200" dirty="0">
              <a:solidFill>
                <a:srgbClr val="FF0000"/>
              </a:solidFill>
            </a:rPr>
            <a:t>Machine Learning</a:t>
          </a:r>
        </a:p>
        <a:p>
          <a:pPr marL="0" lvl="0" indent="0" algn="l" defTabSz="755650">
            <a:lnSpc>
              <a:spcPct val="100000"/>
            </a:lnSpc>
            <a:spcBef>
              <a:spcPct val="0"/>
            </a:spcBef>
            <a:spcAft>
              <a:spcPct val="35000"/>
            </a:spcAft>
            <a:buNone/>
          </a:pPr>
          <a:r>
            <a:rPr lang="en-US" sz="1700" kern="1200" dirty="0">
              <a:solidFill>
                <a:srgbClr val="FF0000"/>
              </a:solidFill>
            </a:rPr>
            <a:t>Deep Learning</a:t>
          </a:r>
        </a:p>
      </dsp:txBody>
      <dsp:txXfrm>
        <a:off x="4792725" y="1973777"/>
        <a:ext cx="1816670" cy="11016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799FB-AEF0-1D4C-BA3E-9AB7161D6453}" type="datetimeFigureOut">
              <a:rPr lang="en-US" smtClean="0"/>
              <a:t>7/25/22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9F79E-6EBC-0C45-8606-A2B246A49DBB}" type="slidenum">
              <a:rPr lang="en-US" smtClean="0"/>
              <a:t>‹#›</a:t>
            </a:fld>
            <a:endParaRPr lang="en-US"/>
          </a:p>
        </p:txBody>
      </p:sp>
    </p:spTree>
    <p:extLst>
      <p:ext uri="{BB962C8B-B14F-4D97-AF65-F5344CB8AC3E}">
        <p14:creationId xmlns:p14="http://schemas.microsoft.com/office/powerpoint/2010/main" val="270087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Cognitive science is the study of the human mind and brain, focusing on how the mind represents and manipulates knowledge and how mental representations and processes are realized in the brain.</a:t>
            </a:r>
            <a:endParaRPr lang="en-US" dirty="0"/>
          </a:p>
        </p:txBody>
      </p:sp>
      <p:sp>
        <p:nvSpPr>
          <p:cNvPr id="4" name="Slide Number Placeholder 3"/>
          <p:cNvSpPr>
            <a:spLocks noGrp="1"/>
          </p:cNvSpPr>
          <p:nvPr>
            <p:ph type="sldNum" sz="quarter" idx="5"/>
          </p:nvPr>
        </p:nvSpPr>
        <p:spPr/>
        <p:txBody>
          <a:bodyPr/>
          <a:lstStyle/>
          <a:p>
            <a:fld id="{0B19F79E-6EBC-0C45-8606-A2B246A49DBB}" type="slidenum">
              <a:rPr lang="en-US" smtClean="0"/>
              <a:t>14</a:t>
            </a:fld>
            <a:endParaRPr lang="en-US"/>
          </a:p>
        </p:txBody>
      </p:sp>
    </p:spTree>
    <p:extLst>
      <p:ext uri="{BB962C8B-B14F-4D97-AF65-F5344CB8AC3E}">
        <p14:creationId xmlns:p14="http://schemas.microsoft.com/office/powerpoint/2010/main" val="229644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6795f614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6795f614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6795f614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6795f61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C3AC-1D1A-997A-C39E-4936A8BB3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E5E36A-28A9-A784-95D2-5966FC6839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40C5A-767E-11E7-FE80-D43FBA2E41D8}"/>
              </a:ext>
            </a:extLst>
          </p:cNvPr>
          <p:cNvSpPr>
            <a:spLocks noGrp="1"/>
          </p:cNvSpPr>
          <p:nvPr>
            <p:ph type="dt" sz="half" idx="10"/>
          </p:nvPr>
        </p:nvSpPr>
        <p:spPr/>
        <p:txBody>
          <a:bodyPr/>
          <a:lstStyle/>
          <a:p>
            <a:fld id="{96E11253-854B-1847-8115-34F9E3AB4DD7}" type="datetime1">
              <a:rPr lang="en-US" smtClean="0"/>
              <a:t>7/25/22</a:t>
            </a:fld>
            <a:endParaRPr lang="en-US"/>
          </a:p>
        </p:txBody>
      </p:sp>
      <p:sp>
        <p:nvSpPr>
          <p:cNvPr id="5" name="Footer Placeholder 4">
            <a:extLst>
              <a:ext uri="{FF2B5EF4-FFF2-40B4-BE49-F238E27FC236}">
                <a16:creationId xmlns:a16="http://schemas.microsoft.com/office/drawing/2014/main" id="{E2833DFC-0DD6-6037-87A9-42227BC35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E0B67-2359-A73F-7842-5A2BA3A8F1BB}"/>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168819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6B68-9C1D-E4C1-9374-75FBCBDFD4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24B2ED-B46F-ACDD-1867-CF544C634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B6F99-7D38-88D6-29D2-F4B5FF1AC5E2}"/>
              </a:ext>
            </a:extLst>
          </p:cNvPr>
          <p:cNvSpPr>
            <a:spLocks noGrp="1"/>
          </p:cNvSpPr>
          <p:nvPr>
            <p:ph type="dt" sz="half" idx="10"/>
          </p:nvPr>
        </p:nvSpPr>
        <p:spPr/>
        <p:txBody>
          <a:bodyPr/>
          <a:lstStyle/>
          <a:p>
            <a:fld id="{2BEEFF52-669D-9442-B7E9-6E4CEAFA5BC8}" type="datetime1">
              <a:rPr lang="en-US" smtClean="0"/>
              <a:t>7/25/22</a:t>
            </a:fld>
            <a:endParaRPr lang="en-US"/>
          </a:p>
        </p:txBody>
      </p:sp>
      <p:sp>
        <p:nvSpPr>
          <p:cNvPr id="5" name="Footer Placeholder 4">
            <a:extLst>
              <a:ext uri="{FF2B5EF4-FFF2-40B4-BE49-F238E27FC236}">
                <a16:creationId xmlns:a16="http://schemas.microsoft.com/office/drawing/2014/main" id="{6E2A52DA-1705-7C0F-A3F2-55FE604EC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E3150-D3BE-941B-48F4-199FAA0FD453}"/>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167838664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856AD-CD0D-9E30-57B5-5D2EFBD0C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0C67DD-5DCD-D435-1EA3-EC8EE9F5D5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2EC15D-086C-F8DF-741E-2C5D4199C977}"/>
              </a:ext>
            </a:extLst>
          </p:cNvPr>
          <p:cNvSpPr>
            <a:spLocks noGrp="1"/>
          </p:cNvSpPr>
          <p:nvPr>
            <p:ph type="dt" sz="half" idx="10"/>
          </p:nvPr>
        </p:nvSpPr>
        <p:spPr/>
        <p:txBody>
          <a:bodyPr/>
          <a:lstStyle/>
          <a:p>
            <a:fld id="{2BEEFF52-669D-9442-B7E9-6E4CEAFA5BC8}" type="datetime1">
              <a:rPr lang="en-US" smtClean="0"/>
              <a:t>7/25/22</a:t>
            </a:fld>
            <a:endParaRPr lang="en-US"/>
          </a:p>
        </p:txBody>
      </p:sp>
      <p:sp>
        <p:nvSpPr>
          <p:cNvPr id="5" name="Footer Placeholder 4">
            <a:extLst>
              <a:ext uri="{FF2B5EF4-FFF2-40B4-BE49-F238E27FC236}">
                <a16:creationId xmlns:a16="http://schemas.microsoft.com/office/drawing/2014/main" id="{96CEB631-6957-CCE2-4940-7C6D449BC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DCEBF-3BA4-2F6E-1CE5-395A705C748B}"/>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282265927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5743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86A87-ADAD-A78B-A6F3-D3B53D821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F83D2-E3D0-658C-D5FB-841A9C7503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0FAE9-9777-C3FA-2D4D-A71CC555698E}"/>
              </a:ext>
            </a:extLst>
          </p:cNvPr>
          <p:cNvSpPr>
            <a:spLocks noGrp="1"/>
          </p:cNvSpPr>
          <p:nvPr>
            <p:ph type="dt" sz="half" idx="10"/>
          </p:nvPr>
        </p:nvSpPr>
        <p:spPr/>
        <p:txBody>
          <a:bodyPr/>
          <a:lstStyle/>
          <a:p>
            <a:fld id="{2BEEFF52-669D-9442-B7E9-6E4CEAFA5BC8}" type="datetime1">
              <a:rPr lang="en-US" smtClean="0"/>
              <a:t>7/25/22</a:t>
            </a:fld>
            <a:endParaRPr lang="en-US"/>
          </a:p>
        </p:txBody>
      </p:sp>
      <p:sp>
        <p:nvSpPr>
          <p:cNvPr id="5" name="Footer Placeholder 4">
            <a:extLst>
              <a:ext uri="{FF2B5EF4-FFF2-40B4-BE49-F238E27FC236}">
                <a16:creationId xmlns:a16="http://schemas.microsoft.com/office/drawing/2014/main" id="{3F4A3D32-737E-0E31-106B-78E72DA5D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9E52C-8EFC-8B98-223E-EE21871251D0}"/>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90453343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C59-7E25-B2B9-6745-50E97B7FA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18DEF7-3304-99BF-EDAB-84CA2D8C52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023A0C-7346-01BF-F657-524E419FAE90}"/>
              </a:ext>
            </a:extLst>
          </p:cNvPr>
          <p:cNvSpPr>
            <a:spLocks noGrp="1"/>
          </p:cNvSpPr>
          <p:nvPr>
            <p:ph type="dt" sz="half" idx="10"/>
          </p:nvPr>
        </p:nvSpPr>
        <p:spPr/>
        <p:txBody>
          <a:bodyPr/>
          <a:lstStyle/>
          <a:p>
            <a:fld id="{A658E25E-1766-9244-AF20-DAE40EC854A1}" type="datetime1">
              <a:rPr lang="en-US" smtClean="0"/>
              <a:t>7/25/22</a:t>
            </a:fld>
            <a:endParaRPr lang="en-US"/>
          </a:p>
        </p:txBody>
      </p:sp>
      <p:sp>
        <p:nvSpPr>
          <p:cNvPr id="5" name="Footer Placeholder 4">
            <a:extLst>
              <a:ext uri="{FF2B5EF4-FFF2-40B4-BE49-F238E27FC236}">
                <a16:creationId xmlns:a16="http://schemas.microsoft.com/office/drawing/2014/main" id="{2803E00C-2D96-EB5D-D225-C6FFEC265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149C3-F57B-1F73-0796-19BFFF365621}"/>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364368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86B9-585A-A071-B537-1938799D5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E8A35-2D28-FDB7-E1EB-1BE2419C47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9D55E3-4CF9-CF4C-DC78-C549F9F73A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AA7D72-F394-A7BB-B817-989C9A85DABC}"/>
              </a:ext>
            </a:extLst>
          </p:cNvPr>
          <p:cNvSpPr>
            <a:spLocks noGrp="1"/>
          </p:cNvSpPr>
          <p:nvPr>
            <p:ph type="dt" sz="half" idx="10"/>
          </p:nvPr>
        </p:nvSpPr>
        <p:spPr/>
        <p:txBody>
          <a:bodyPr/>
          <a:lstStyle/>
          <a:p>
            <a:fld id="{2BEEFF52-669D-9442-B7E9-6E4CEAFA5BC8}" type="datetime1">
              <a:rPr lang="en-US" smtClean="0"/>
              <a:t>7/25/22</a:t>
            </a:fld>
            <a:endParaRPr lang="en-US"/>
          </a:p>
        </p:txBody>
      </p:sp>
      <p:sp>
        <p:nvSpPr>
          <p:cNvPr id="6" name="Footer Placeholder 5">
            <a:extLst>
              <a:ext uri="{FF2B5EF4-FFF2-40B4-BE49-F238E27FC236}">
                <a16:creationId xmlns:a16="http://schemas.microsoft.com/office/drawing/2014/main" id="{350B4D7E-CD83-087D-F2F0-DC581E63E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BAD46-ABA6-21B9-0538-87A609626928}"/>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2162455696"/>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93F4-8DED-E49D-C751-A7D63E9FD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72006-68F1-722B-E823-AD1DDC3074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636C48-B098-FA9F-E01F-1B26AEA15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DE514D-1E41-B3F3-A9E4-145D6D7F9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BE77E-9B2C-0CCB-F489-256BEE4A9C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08C80-6CF6-6847-4090-5DAFBF87D92F}"/>
              </a:ext>
            </a:extLst>
          </p:cNvPr>
          <p:cNvSpPr>
            <a:spLocks noGrp="1"/>
          </p:cNvSpPr>
          <p:nvPr>
            <p:ph type="dt" sz="half" idx="10"/>
          </p:nvPr>
        </p:nvSpPr>
        <p:spPr/>
        <p:txBody>
          <a:bodyPr/>
          <a:lstStyle/>
          <a:p>
            <a:fld id="{2BEEFF52-669D-9442-B7E9-6E4CEAFA5BC8}" type="datetime1">
              <a:rPr lang="en-US" smtClean="0"/>
              <a:t>7/25/22</a:t>
            </a:fld>
            <a:endParaRPr lang="en-US"/>
          </a:p>
        </p:txBody>
      </p:sp>
      <p:sp>
        <p:nvSpPr>
          <p:cNvPr id="8" name="Footer Placeholder 7">
            <a:extLst>
              <a:ext uri="{FF2B5EF4-FFF2-40B4-BE49-F238E27FC236}">
                <a16:creationId xmlns:a16="http://schemas.microsoft.com/office/drawing/2014/main" id="{7BAE34D8-4DE0-2872-F014-C54E4AE5A2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81FB37-DF9D-FF37-2946-F95244AA9DB3}"/>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3986495345"/>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67E7-1284-187E-C3F0-7296272C3F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EA3D9-91DF-628C-D2B0-33F7B42E8E2F}"/>
              </a:ext>
            </a:extLst>
          </p:cNvPr>
          <p:cNvSpPr>
            <a:spLocks noGrp="1"/>
          </p:cNvSpPr>
          <p:nvPr>
            <p:ph type="dt" sz="half" idx="10"/>
          </p:nvPr>
        </p:nvSpPr>
        <p:spPr/>
        <p:txBody>
          <a:bodyPr/>
          <a:lstStyle/>
          <a:p>
            <a:fld id="{078FB487-6C03-F24B-BB22-24B1DEE75C53}" type="datetime1">
              <a:rPr lang="en-US" smtClean="0"/>
              <a:t>7/25/22</a:t>
            </a:fld>
            <a:endParaRPr lang="en-US"/>
          </a:p>
        </p:txBody>
      </p:sp>
      <p:sp>
        <p:nvSpPr>
          <p:cNvPr id="4" name="Footer Placeholder 3">
            <a:extLst>
              <a:ext uri="{FF2B5EF4-FFF2-40B4-BE49-F238E27FC236}">
                <a16:creationId xmlns:a16="http://schemas.microsoft.com/office/drawing/2014/main" id="{34DE49D1-464C-87F7-1334-8E3B38646F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537E4B-4F70-AB19-EAC8-656B1F59CC3B}"/>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84490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C4D8A-D3A4-93C1-8515-04F613DB337E}"/>
              </a:ext>
            </a:extLst>
          </p:cNvPr>
          <p:cNvSpPr>
            <a:spLocks noGrp="1"/>
          </p:cNvSpPr>
          <p:nvPr>
            <p:ph type="dt" sz="half" idx="10"/>
          </p:nvPr>
        </p:nvSpPr>
        <p:spPr/>
        <p:txBody>
          <a:bodyPr/>
          <a:lstStyle/>
          <a:p>
            <a:fld id="{E3115A92-30ED-DE48-A5B6-4366646F9F4B}" type="datetime1">
              <a:rPr lang="en-US" smtClean="0"/>
              <a:t>7/25/22</a:t>
            </a:fld>
            <a:endParaRPr lang="en-US"/>
          </a:p>
        </p:txBody>
      </p:sp>
      <p:sp>
        <p:nvSpPr>
          <p:cNvPr id="3" name="Footer Placeholder 2">
            <a:extLst>
              <a:ext uri="{FF2B5EF4-FFF2-40B4-BE49-F238E27FC236}">
                <a16:creationId xmlns:a16="http://schemas.microsoft.com/office/drawing/2014/main" id="{FB2945B9-200F-AEB1-0636-4D6D384154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D36604-B225-46D9-ED60-223A404DE4DB}"/>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2772276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A0E4-562F-295B-725F-F293E11691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F2640B-D404-EC04-0DDC-5F221EB1A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436DFD-BAB0-A970-B9E1-BE3A0C16F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6BD4-D274-D547-43E0-F30E3293ECDE}"/>
              </a:ext>
            </a:extLst>
          </p:cNvPr>
          <p:cNvSpPr>
            <a:spLocks noGrp="1"/>
          </p:cNvSpPr>
          <p:nvPr>
            <p:ph type="dt" sz="half" idx="10"/>
          </p:nvPr>
        </p:nvSpPr>
        <p:spPr/>
        <p:txBody>
          <a:bodyPr/>
          <a:lstStyle/>
          <a:p>
            <a:fld id="{2BEEFF52-669D-9442-B7E9-6E4CEAFA5BC8}" type="datetime1">
              <a:rPr lang="en-US" smtClean="0"/>
              <a:t>7/25/22</a:t>
            </a:fld>
            <a:endParaRPr lang="en-US"/>
          </a:p>
        </p:txBody>
      </p:sp>
      <p:sp>
        <p:nvSpPr>
          <p:cNvPr id="6" name="Footer Placeholder 5">
            <a:extLst>
              <a:ext uri="{FF2B5EF4-FFF2-40B4-BE49-F238E27FC236}">
                <a16:creationId xmlns:a16="http://schemas.microsoft.com/office/drawing/2014/main" id="{F79AA019-D7C7-44DB-FA0F-1AD83E820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BAD7D5-FEBD-1922-4698-FDC8C8A13AD4}"/>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1518074721"/>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6ADE-4A75-3468-3B3E-525472A39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B7EAC7-7ED0-AE3B-7163-8ED9EFAB4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B5B8D1-1EA7-E24A-9CC5-B2743C17A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BE762D-DC28-3B8A-65D4-0B400ECEFC81}"/>
              </a:ext>
            </a:extLst>
          </p:cNvPr>
          <p:cNvSpPr>
            <a:spLocks noGrp="1"/>
          </p:cNvSpPr>
          <p:nvPr>
            <p:ph type="dt" sz="half" idx="10"/>
          </p:nvPr>
        </p:nvSpPr>
        <p:spPr/>
        <p:txBody>
          <a:bodyPr/>
          <a:lstStyle/>
          <a:p>
            <a:fld id="{21A8CA37-559A-DD4D-82E1-30EFC0CFD938}" type="datetime1">
              <a:rPr lang="en-US" smtClean="0"/>
              <a:t>7/25/22</a:t>
            </a:fld>
            <a:endParaRPr lang="en-US"/>
          </a:p>
        </p:txBody>
      </p:sp>
      <p:sp>
        <p:nvSpPr>
          <p:cNvPr id="6" name="Footer Placeholder 5">
            <a:extLst>
              <a:ext uri="{FF2B5EF4-FFF2-40B4-BE49-F238E27FC236}">
                <a16:creationId xmlns:a16="http://schemas.microsoft.com/office/drawing/2014/main" id="{BC484BF1-40E5-F867-F5AF-E6DFE62FBE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5C48B6-C86F-9061-97EF-4B827D2AF7D4}"/>
              </a:ext>
            </a:extLst>
          </p:cNvPr>
          <p:cNvSpPr>
            <a:spLocks noGrp="1"/>
          </p:cNvSpPr>
          <p:nvPr>
            <p:ph type="sldNum" sz="quarter" idx="12"/>
          </p:nvPr>
        </p:nvSpPr>
        <p:spPr/>
        <p:txBody>
          <a:bodyPr/>
          <a:lstStyle/>
          <a:p>
            <a:fld id="{AE494E70-62F5-044D-A380-E72F79C77AB4}" type="slidenum">
              <a:rPr lang="en-US" smtClean="0"/>
              <a:t>‹#›</a:t>
            </a:fld>
            <a:endParaRPr lang="en-US"/>
          </a:p>
        </p:txBody>
      </p:sp>
    </p:spTree>
    <p:extLst>
      <p:ext uri="{BB962C8B-B14F-4D97-AF65-F5344CB8AC3E}">
        <p14:creationId xmlns:p14="http://schemas.microsoft.com/office/powerpoint/2010/main" val="140363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F39A1-2C9D-75D5-CA6E-05E02F7A5B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E434D-B9C6-CCC9-80F7-BECFA0EAA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1D2D5-5F35-F7EF-6AA6-F2D0394DD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EFF52-669D-9442-B7E9-6E4CEAFA5BC8}" type="datetime1">
              <a:rPr lang="en-US" smtClean="0"/>
              <a:t>7/25/22</a:t>
            </a:fld>
            <a:endParaRPr lang="en-US"/>
          </a:p>
        </p:txBody>
      </p:sp>
      <p:sp>
        <p:nvSpPr>
          <p:cNvPr id="5" name="Footer Placeholder 4">
            <a:extLst>
              <a:ext uri="{FF2B5EF4-FFF2-40B4-BE49-F238E27FC236}">
                <a16:creationId xmlns:a16="http://schemas.microsoft.com/office/drawing/2014/main" id="{23BA6544-2BD3-103F-3FC8-00A63F0D3F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8B320B-0A70-047D-5729-0202B42E5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94E70-62F5-044D-A380-E72F79C77AB4}" type="slidenum">
              <a:rPr lang="en-US" smtClean="0"/>
              <a:t>‹#›</a:t>
            </a:fld>
            <a:endParaRPr lang="en-US"/>
          </a:p>
        </p:txBody>
      </p:sp>
    </p:spTree>
    <p:extLst>
      <p:ext uri="{BB962C8B-B14F-4D97-AF65-F5344CB8AC3E}">
        <p14:creationId xmlns:p14="http://schemas.microsoft.com/office/powerpoint/2010/main" val="2647664687"/>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google.com/url?q=http%3A%2F%2Fwww.just.edu.jo%2FPages%2FDefault.aspx&amp;sa=D&amp;sntz=1&amp;usg=AFQjCNFbTEPQtbBjBGyt_OHf8eP-MNj6ug" TargetMode="Externa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towardsdatascience.com/sentiment-analysis-on-twitter-data-regarding-2020-us-elections-1de4bedbe86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tweepy.org/"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3.xml"/><Relationship Id="rId7" Type="http://schemas.openxmlformats.org/officeDocument/2006/relationships/image" Target="../media/image4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diagramLayout" Target="../diagrams/layout9.xml"/><Relationship Id="rId7" Type="http://schemas.openxmlformats.org/officeDocument/2006/relationships/image" Target="../media/image8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Layout" Target="../diagrams/layout10.xml"/><Relationship Id="rId7" Type="http://schemas.openxmlformats.org/officeDocument/2006/relationships/image" Target="../media/image10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2004.08900.pdf" TargetMode="External"/><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ruder.io/highlights-nips-2016/index.html#thenutsandboltsofmachinelearnin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image" Target="../media/image27.jpg"/><Relationship Id="rId12" Type="http://schemas.openxmlformats.org/officeDocument/2006/relationships/diagramColors" Target="../diagrams/colors2.xml"/><Relationship Id="rId2" Type="http://schemas.openxmlformats.org/officeDocument/2006/relationships/image" Target="../media/image22.jpg"/><Relationship Id="rId1" Type="http://schemas.openxmlformats.org/officeDocument/2006/relationships/slideLayout" Target="../slideLayouts/slideLayout6.xml"/><Relationship Id="rId6" Type="http://schemas.openxmlformats.org/officeDocument/2006/relationships/image" Target="../media/image26.jpg"/><Relationship Id="rId11" Type="http://schemas.openxmlformats.org/officeDocument/2006/relationships/diagramQuickStyle" Target="../diagrams/quickStyle2.xml"/><Relationship Id="rId5" Type="http://schemas.openxmlformats.org/officeDocument/2006/relationships/image" Target="../media/image25.jpg"/><Relationship Id="rId10" Type="http://schemas.openxmlformats.org/officeDocument/2006/relationships/diagramLayout" Target="../diagrams/layout2.xml"/><Relationship Id="rId4" Type="http://schemas.openxmlformats.org/officeDocument/2006/relationships/image" Target="../media/image24.jpg"/><Relationship Id="rId9"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2.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hyperlink" Target="https://www.coursera.org/learn/neural-networks-deep-learning" TargetMode="External"/><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50" name="Freeform: Shape 49">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5F60F7B1-90BC-1849-97FF-3E7399AEDF59}"/>
              </a:ext>
            </a:extLst>
          </p:cNvPr>
          <p:cNvSpPr>
            <a:spLocks noGrp="1"/>
          </p:cNvSpPr>
          <p:nvPr>
            <p:ph type="subTitle" idx="1"/>
          </p:nvPr>
        </p:nvSpPr>
        <p:spPr>
          <a:xfrm>
            <a:off x="3810054" y="4315300"/>
            <a:ext cx="4547725" cy="1141851"/>
          </a:xfrm>
          <a:noFill/>
        </p:spPr>
        <p:txBody>
          <a:bodyPr>
            <a:normAutofit/>
          </a:bodyPr>
          <a:lstStyle/>
          <a:p>
            <a:r>
              <a:rPr lang="en-US" sz="1400" b="1" dirty="0">
                <a:solidFill>
                  <a:srgbClr val="080808"/>
                </a:solidFill>
              </a:rPr>
              <a:t>Malak Abdullah</a:t>
            </a:r>
          </a:p>
          <a:p>
            <a:r>
              <a:rPr lang="en-US" sz="1400" dirty="0"/>
              <a:t>Assistant Professor of the computer science department at </a:t>
            </a:r>
            <a:endParaRPr lang="ar-SA" sz="1400" dirty="0"/>
          </a:p>
          <a:p>
            <a:r>
              <a:rPr lang="en-US" sz="1400" dirty="0">
                <a:solidFill>
                  <a:srgbClr val="0070C0"/>
                </a:solidFill>
                <a:hlinkClick r:id="rId2">
                  <a:extLst>
                    <a:ext uri="{A12FA001-AC4F-418D-AE19-62706E023703}">
                      <ahyp:hlinkClr xmlns:ahyp="http://schemas.microsoft.com/office/drawing/2018/hyperlinkcolor" val="tx"/>
                    </a:ext>
                  </a:extLst>
                </a:hlinkClick>
              </a:rPr>
              <a:t>Jordan University of Science and Technology</a:t>
            </a:r>
            <a:endParaRPr lang="en-US" sz="1400" dirty="0"/>
          </a:p>
          <a:p>
            <a:endParaRPr lang="en-US" sz="1400" b="1" dirty="0">
              <a:solidFill>
                <a:srgbClr val="080808"/>
              </a:solidFill>
            </a:endParaRPr>
          </a:p>
        </p:txBody>
      </p:sp>
      <p:sp>
        <p:nvSpPr>
          <p:cNvPr id="2" name="Title 1">
            <a:extLst>
              <a:ext uri="{FF2B5EF4-FFF2-40B4-BE49-F238E27FC236}">
                <a16:creationId xmlns:a16="http://schemas.microsoft.com/office/drawing/2014/main" id="{37B4675B-40DE-6744-8D72-8C082373D51A}"/>
              </a:ext>
            </a:extLst>
          </p:cNvPr>
          <p:cNvSpPr>
            <a:spLocks noGrp="1"/>
          </p:cNvSpPr>
          <p:nvPr>
            <p:ph type="ctrTitle"/>
          </p:nvPr>
        </p:nvSpPr>
        <p:spPr>
          <a:xfrm>
            <a:off x="3204642" y="2353641"/>
            <a:ext cx="5782716" cy="2150719"/>
          </a:xfrm>
          <a:noFill/>
        </p:spPr>
        <p:txBody>
          <a:bodyPr anchor="ctr">
            <a:normAutofit/>
          </a:bodyPr>
          <a:lstStyle/>
          <a:p>
            <a:r>
              <a:rPr lang="en-US" sz="4000" b="1" dirty="0">
                <a:solidFill>
                  <a:srgbClr val="080808"/>
                </a:solidFill>
                <a:latin typeface="+mn-lt"/>
              </a:rPr>
              <a:t>Text Classification: </a:t>
            </a:r>
            <a:br>
              <a:rPr lang="en-US" sz="3600" b="1" dirty="0">
                <a:solidFill>
                  <a:srgbClr val="080808"/>
                </a:solidFill>
                <a:latin typeface="+mn-lt"/>
              </a:rPr>
            </a:br>
            <a:r>
              <a:rPr lang="en-US" sz="2800" b="1" dirty="0">
                <a:solidFill>
                  <a:srgbClr val="080808"/>
                </a:solidFill>
                <a:latin typeface="+mn-lt"/>
              </a:rPr>
              <a:t>Emotion Detection as a Case Study</a:t>
            </a:r>
          </a:p>
        </p:txBody>
      </p:sp>
      <p:sp>
        <p:nvSpPr>
          <p:cNvPr id="54" name="Freeform: Shape 53">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7" name="Picture 36" descr="Logo&#10;&#10;Description automatically generated">
            <a:extLst>
              <a:ext uri="{FF2B5EF4-FFF2-40B4-BE49-F238E27FC236}">
                <a16:creationId xmlns:a16="http://schemas.microsoft.com/office/drawing/2014/main" id="{188C8435-2F3F-EACA-D01C-47879133C9A9}"/>
              </a:ext>
            </a:extLst>
          </p:cNvPr>
          <p:cNvPicPr>
            <a:picLocks noChangeAspect="1"/>
          </p:cNvPicPr>
          <p:nvPr/>
        </p:nvPicPr>
        <p:blipFill>
          <a:blip r:embed="rId3"/>
          <a:stretch>
            <a:fillRect/>
          </a:stretch>
        </p:blipFill>
        <p:spPr>
          <a:xfrm>
            <a:off x="4985625" y="5172124"/>
            <a:ext cx="2312882" cy="509055"/>
          </a:xfrm>
          <a:prstGeom prst="rect">
            <a:avLst/>
          </a:prstGeom>
        </p:spPr>
      </p:pic>
      <p:pic>
        <p:nvPicPr>
          <p:cNvPr id="6" name="Picture 5" descr="Logo, company name&#10;&#10;Description automatically generated">
            <a:extLst>
              <a:ext uri="{FF2B5EF4-FFF2-40B4-BE49-F238E27FC236}">
                <a16:creationId xmlns:a16="http://schemas.microsoft.com/office/drawing/2014/main" id="{13CDA500-99D3-723F-41E3-385501E4EAD7}"/>
              </a:ext>
            </a:extLst>
          </p:cNvPr>
          <p:cNvPicPr>
            <a:picLocks noChangeAspect="1"/>
          </p:cNvPicPr>
          <p:nvPr/>
        </p:nvPicPr>
        <p:blipFill>
          <a:blip r:embed="rId4"/>
          <a:stretch>
            <a:fillRect/>
          </a:stretch>
        </p:blipFill>
        <p:spPr>
          <a:xfrm>
            <a:off x="5373159" y="269613"/>
            <a:ext cx="1421514" cy="1421514"/>
          </a:xfrm>
          <a:prstGeom prst="rect">
            <a:avLst/>
          </a:prstGeom>
        </p:spPr>
      </p:pic>
    </p:spTree>
    <p:extLst>
      <p:ext uri="{BB962C8B-B14F-4D97-AF65-F5344CB8AC3E}">
        <p14:creationId xmlns:p14="http://schemas.microsoft.com/office/powerpoint/2010/main" val="102292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A19BDA-40B6-4DE7-81A4-6B1F1E40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0A628AD8-1356-4BF5-8A59-3549B2C7C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9F2E6F73-36C2-4E56-AB0C-4D6936FF5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8AA5DD19-98A6-4E28-999C-2C074B9CB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99535B11-4A49-4A02-9CB6-3F8A60128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descr="Graphical user interface, text&#10;&#10;Description automatically generated">
            <a:extLst>
              <a:ext uri="{FF2B5EF4-FFF2-40B4-BE49-F238E27FC236}">
                <a16:creationId xmlns:a16="http://schemas.microsoft.com/office/drawing/2014/main" id="{270FEC62-CB94-0146-AC1E-D16F181DB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35" y="4044463"/>
            <a:ext cx="6177272" cy="1714192"/>
          </a:xfrm>
          <a:prstGeom prst="rect">
            <a:avLst/>
          </a:prstGeom>
        </p:spPr>
        <p:style>
          <a:lnRef idx="2">
            <a:schemeClr val="dk1"/>
          </a:lnRef>
          <a:fillRef idx="1">
            <a:schemeClr val="lt1"/>
          </a:fillRef>
          <a:effectRef idx="0">
            <a:schemeClr val="dk1"/>
          </a:effectRef>
          <a:fontRef idx="minor">
            <a:schemeClr val="dk1"/>
          </a:fontRef>
        </p:style>
      </p:pic>
      <p:sp>
        <p:nvSpPr>
          <p:cNvPr id="8" name="Rectangle 7">
            <a:extLst>
              <a:ext uri="{FF2B5EF4-FFF2-40B4-BE49-F238E27FC236}">
                <a16:creationId xmlns:a16="http://schemas.microsoft.com/office/drawing/2014/main" id="{6C57B8DE-4BA2-7F4F-82F0-78A5277DCF47}"/>
              </a:ext>
            </a:extLst>
          </p:cNvPr>
          <p:cNvSpPr/>
          <p:nvPr/>
        </p:nvSpPr>
        <p:spPr>
          <a:xfrm>
            <a:off x="8160763" y="282742"/>
            <a:ext cx="3232661" cy="2247401"/>
          </a:xfrm>
          <a:prstGeom prst="rect">
            <a:avLst/>
          </a:prstGeom>
        </p:spPr>
        <p:txBody>
          <a:bodyPr vert="horz" lIns="91440" tIns="45720" rIns="91440" bIns="45720" rtlCol="0">
            <a:normAutofit/>
          </a:bodyPr>
          <a:lstStyle/>
          <a:p>
            <a:pPr>
              <a:lnSpc>
                <a:spcPct val="90000"/>
              </a:lnSpc>
              <a:spcAft>
                <a:spcPts val="600"/>
              </a:spcAft>
            </a:pPr>
            <a:endParaRPr lang="en-US" sz="2400" b="1" dirty="0"/>
          </a:p>
          <a:p>
            <a:pPr lvl="1" indent="-228600">
              <a:lnSpc>
                <a:spcPct val="90000"/>
              </a:lnSpc>
              <a:spcAft>
                <a:spcPts val="600"/>
              </a:spcAft>
              <a:buFont typeface="Arial" panose="020B0604020202020204" pitchFamily="34" charset="0"/>
              <a:buChar char="•"/>
            </a:pPr>
            <a:r>
              <a:rPr lang="en-US" sz="2400" dirty="0"/>
              <a:t>Customer feedback</a:t>
            </a:r>
          </a:p>
          <a:p>
            <a:pPr lvl="1" indent="-228600">
              <a:lnSpc>
                <a:spcPct val="90000"/>
              </a:lnSpc>
              <a:spcAft>
                <a:spcPts val="600"/>
              </a:spcAft>
              <a:buFont typeface="Arial" panose="020B0604020202020204" pitchFamily="34" charset="0"/>
              <a:buChar char="•"/>
            </a:pPr>
            <a:r>
              <a:rPr lang="en-US" sz="2400" dirty="0"/>
              <a:t>Reviews</a:t>
            </a:r>
          </a:p>
          <a:p>
            <a:pPr lvl="1" indent="-228600">
              <a:lnSpc>
                <a:spcPct val="90000"/>
              </a:lnSpc>
              <a:spcAft>
                <a:spcPts val="600"/>
              </a:spcAft>
              <a:buFont typeface="Arial" panose="020B0604020202020204" pitchFamily="34" charset="0"/>
              <a:buChar char="•"/>
            </a:pPr>
            <a:r>
              <a:rPr lang="en-US" sz="2400" dirty="0"/>
              <a:t>Customer support</a:t>
            </a:r>
          </a:p>
          <a:p>
            <a:pPr lvl="1" indent="-228600">
              <a:lnSpc>
                <a:spcPct val="90000"/>
              </a:lnSpc>
              <a:spcAft>
                <a:spcPts val="600"/>
              </a:spcAft>
              <a:buFont typeface="Arial" panose="020B0604020202020204" pitchFamily="34" charset="0"/>
              <a:buChar char="•"/>
            </a:pPr>
            <a:r>
              <a:rPr lang="en-US" sz="2400" dirty="0"/>
              <a:t>Product branding</a:t>
            </a:r>
          </a:p>
        </p:txBody>
      </p:sp>
      <p:pic>
        <p:nvPicPr>
          <p:cNvPr id="14" name="Picture 13" descr="A group of people standing in front of a sign&#10;&#10;Description automatically generated with low confidence">
            <a:extLst>
              <a:ext uri="{FF2B5EF4-FFF2-40B4-BE49-F238E27FC236}">
                <a16:creationId xmlns:a16="http://schemas.microsoft.com/office/drawing/2014/main" id="{B0C7C794-4B7A-94D8-8BF0-7F2AC8993FE2}"/>
              </a:ext>
            </a:extLst>
          </p:cNvPr>
          <p:cNvPicPr>
            <a:picLocks noChangeAspect="1"/>
          </p:cNvPicPr>
          <p:nvPr/>
        </p:nvPicPr>
        <p:blipFill>
          <a:blip r:embed="rId3"/>
          <a:stretch>
            <a:fillRect/>
          </a:stretch>
        </p:blipFill>
        <p:spPr>
          <a:xfrm>
            <a:off x="7512844" y="2988710"/>
            <a:ext cx="3965596" cy="3301360"/>
          </a:xfrm>
          <a:prstGeom prst="rect">
            <a:avLst/>
          </a:prstGeom>
        </p:spPr>
      </p:pic>
      <p:sp>
        <p:nvSpPr>
          <p:cNvPr id="5" name="Slide Number Placeholder 4">
            <a:extLst>
              <a:ext uri="{FF2B5EF4-FFF2-40B4-BE49-F238E27FC236}">
                <a16:creationId xmlns:a16="http://schemas.microsoft.com/office/drawing/2014/main" id="{92F01BE2-FAC4-4C44-A6E8-A2301839A84F}"/>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E494E70-62F5-044D-A380-E72F79C77AB4}" type="slidenum">
              <a:rPr lang="en-US" sz="1000"/>
              <a:pPr>
                <a:spcAft>
                  <a:spcPts val="600"/>
                </a:spcAft>
              </a:pPr>
              <a:t>10</a:t>
            </a:fld>
            <a:endParaRPr lang="en-US" sz="1000"/>
          </a:p>
        </p:txBody>
      </p:sp>
      <p:sp>
        <p:nvSpPr>
          <p:cNvPr id="2" name="Rectangle 1">
            <a:extLst>
              <a:ext uri="{FF2B5EF4-FFF2-40B4-BE49-F238E27FC236}">
                <a16:creationId xmlns:a16="http://schemas.microsoft.com/office/drawing/2014/main" id="{BC0A7303-E0A6-D4CD-DA5D-8074F03B72A9}"/>
              </a:ext>
            </a:extLst>
          </p:cNvPr>
          <p:cNvSpPr/>
          <p:nvPr/>
        </p:nvSpPr>
        <p:spPr>
          <a:xfrm>
            <a:off x="723921" y="939883"/>
            <a:ext cx="6873362" cy="757130"/>
          </a:xfrm>
          <a:prstGeom prst="rect">
            <a:avLst/>
          </a:prstGeom>
        </p:spPr>
        <p:txBody>
          <a:bodyPr wrap="square">
            <a:spAutoFit/>
          </a:bodyPr>
          <a:lstStyle/>
          <a:p>
            <a:pPr>
              <a:lnSpc>
                <a:spcPct val="90000"/>
              </a:lnSpc>
              <a:spcAft>
                <a:spcPts val="600"/>
              </a:spcAft>
            </a:pPr>
            <a:r>
              <a:rPr lang="en-US" sz="2400" b="1" dirty="0">
                <a:solidFill>
                  <a:schemeClr val="bg1"/>
                </a:solidFill>
              </a:rPr>
              <a:t>Understanding the emotional content of text can provide valuable insights about users or the content:</a:t>
            </a:r>
          </a:p>
        </p:txBody>
      </p:sp>
    </p:spTree>
    <p:extLst>
      <p:ext uri="{BB962C8B-B14F-4D97-AF65-F5344CB8AC3E}">
        <p14:creationId xmlns:p14="http://schemas.microsoft.com/office/powerpoint/2010/main" val="3282821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34537" y="477335"/>
            <a:ext cx="4962530" cy="1929384"/>
          </a:xfrm>
        </p:spPr>
        <p:txBody>
          <a:bodyPr anchor="ctr">
            <a:normAutofit fontScale="90000"/>
          </a:bodyPr>
          <a:lstStyle/>
          <a:p>
            <a:r>
              <a:rPr lang="en-US" b="1" dirty="0">
                <a:latin typeface="+mn-lt"/>
              </a:rPr>
              <a:t>Sentiment Analysis on Twitter data regarding 2020 US Elections</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904679" y="796799"/>
            <a:ext cx="6007608" cy="1290456"/>
          </a:xfrm>
        </p:spPr>
        <p:txBody>
          <a:bodyPr anchor="ctr">
            <a:normAutofit/>
          </a:bodyPr>
          <a:lstStyle/>
          <a:p>
            <a:pPr marL="0" indent="0">
              <a:buNone/>
            </a:pPr>
            <a:r>
              <a:rPr lang="en-US" sz="2200" dirty="0"/>
              <a:t>In this analysis, they were concerned with finding the political mood of each and every US state from the twitter data.</a:t>
            </a:r>
          </a:p>
        </p:txBody>
      </p:sp>
      <p:pic>
        <p:nvPicPr>
          <p:cNvPr id="4" name="Picture 3">
            <a:extLst>
              <a:ext uri="{FF2B5EF4-FFF2-40B4-BE49-F238E27FC236}">
                <a16:creationId xmlns:a16="http://schemas.microsoft.com/office/drawing/2014/main" id="{BD82BFEA-CA03-684C-8F9F-42A66119AEB2}"/>
              </a:ext>
            </a:extLst>
          </p:cNvPr>
          <p:cNvPicPr>
            <a:picLocks noChangeAspect="1"/>
          </p:cNvPicPr>
          <p:nvPr/>
        </p:nvPicPr>
        <p:blipFill>
          <a:blip r:embed="rId2"/>
          <a:stretch>
            <a:fillRect/>
          </a:stretch>
        </p:blipFill>
        <p:spPr>
          <a:xfrm>
            <a:off x="817334" y="2561346"/>
            <a:ext cx="3862400" cy="3678936"/>
          </a:xfrm>
          <a:prstGeom prst="rect">
            <a:avLst/>
          </a:prstGeom>
        </p:spPr>
      </p:pic>
      <p:pic>
        <p:nvPicPr>
          <p:cNvPr id="6" name="Picture 5">
            <a:extLst>
              <a:ext uri="{FF2B5EF4-FFF2-40B4-BE49-F238E27FC236}">
                <a16:creationId xmlns:a16="http://schemas.microsoft.com/office/drawing/2014/main" id="{8B536594-AF52-C640-99B4-9FB5352E1B82}"/>
              </a:ext>
            </a:extLst>
          </p:cNvPr>
          <p:cNvPicPr>
            <a:picLocks noChangeAspect="1"/>
          </p:cNvPicPr>
          <p:nvPr/>
        </p:nvPicPr>
        <p:blipFill>
          <a:blip r:embed="rId3"/>
          <a:stretch>
            <a:fillRect/>
          </a:stretch>
        </p:blipFill>
        <p:spPr>
          <a:xfrm>
            <a:off x="5239511" y="2839840"/>
            <a:ext cx="6811812" cy="2503341"/>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smtClean="0"/>
              <a:pPr>
                <a:spcAft>
                  <a:spcPts val="600"/>
                </a:spcAft>
              </a:pPr>
              <a:t>11</a:t>
            </a:fld>
            <a:endParaRPr lang="en-US"/>
          </a:p>
        </p:txBody>
      </p:sp>
      <p:sp>
        <p:nvSpPr>
          <p:cNvPr id="7" name="Rectangle 6">
            <a:extLst>
              <a:ext uri="{FF2B5EF4-FFF2-40B4-BE49-F238E27FC236}">
                <a16:creationId xmlns:a16="http://schemas.microsoft.com/office/drawing/2014/main" id="{4719BD22-30F1-9B42-9708-E7327946B589}"/>
              </a:ext>
            </a:extLst>
          </p:cNvPr>
          <p:cNvSpPr/>
          <p:nvPr/>
        </p:nvSpPr>
        <p:spPr>
          <a:xfrm>
            <a:off x="5497067" y="5772266"/>
            <a:ext cx="6096000" cy="923330"/>
          </a:xfrm>
          <a:prstGeom prst="rect">
            <a:avLst/>
          </a:prstGeom>
        </p:spPr>
        <p:txBody>
          <a:bodyPr>
            <a:spAutoFit/>
          </a:bodyPr>
          <a:lstStyle/>
          <a:p>
            <a:r>
              <a:rPr lang="en-US" dirty="0">
                <a:solidFill>
                  <a:srgbClr val="0070C0"/>
                </a:solidFill>
                <a:hlinkClick r:id="rId4">
                  <a:extLst>
                    <a:ext uri="{A12FA001-AC4F-418D-AE19-62706E023703}">
                      <ahyp:hlinkClr xmlns:ahyp="http://schemas.microsoft.com/office/drawing/2018/hyperlinkcolor" val="tx"/>
                    </a:ext>
                  </a:extLst>
                </a:hlinkClick>
              </a:rPr>
              <a:t>https://towardsdatascience.com/sentiment-analysis-on-twitter-data-regarding-2020-us-elections-1de4bedbe866</a:t>
            </a:r>
            <a:endParaRPr lang="en-US" dirty="0">
              <a:solidFill>
                <a:srgbClr val="0070C0"/>
              </a:solidFill>
            </a:endParaRPr>
          </a:p>
          <a:p>
            <a:endParaRPr lang="en-US" dirty="0"/>
          </a:p>
        </p:txBody>
      </p:sp>
    </p:spTree>
    <p:extLst>
      <p:ext uri="{BB962C8B-B14F-4D97-AF65-F5344CB8AC3E}">
        <p14:creationId xmlns:p14="http://schemas.microsoft.com/office/powerpoint/2010/main" val="35998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879C64A9-610B-46B7-B372-08C81C5AF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94359" y="1112813"/>
            <a:ext cx="4329059" cy="3210269"/>
          </a:xfrm>
        </p:spPr>
        <p:txBody>
          <a:bodyPr vert="horz" lIns="91440" tIns="45720" rIns="91440" bIns="45720" rtlCol="0" anchor="ctr">
            <a:normAutofit/>
          </a:bodyPr>
          <a:lstStyle/>
          <a:p>
            <a:pPr algn="ctr"/>
            <a:r>
              <a:rPr lang="en-US" sz="4800" b="1" dirty="0">
                <a:latin typeface="+mn-lt"/>
              </a:rPr>
              <a:t>Detecting Emotion in </a:t>
            </a:r>
            <a:r>
              <a:rPr lang="en-US" sz="4800" b="1" u="sng" dirty="0">
                <a:latin typeface="+mn-lt"/>
              </a:rPr>
              <a:t>Text</a:t>
            </a:r>
          </a:p>
        </p:txBody>
      </p:sp>
      <p:sp>
        <p:nvSpPr>
          <p:cNvPr id="91" name="Rectangle 9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1"/>
            <a:ext cx="5291468" cy="1493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2563AD9-A7A3-4BE2-A897-9487DF3E09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94" name="Rectangle 2">
              <a:extLst>
                <a:ext uri="{FF2B5EF4-FFF2-40B4-BE49-F238E27FC236}">
                  <a16:creationId xmlns:a16="http://schemas.microsoft.com/office/drawing/2014/main" id="{D3DEC0ED-2046-4B47-AED6-F2E2C28B1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59">
              <a:extLst>
                <a:ext uri="{FF2B5EF4-FFF2-40B4-BE49-F238E27FC236}">
                  <a16:creationId xmlns:a16="http://schemas.microsoft.com/office/drawing/2014/main" id="{E9D991DC-D98F-4EE0-BB66-B1BDC1EF3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a:extLst>
                <a:ext uri="{FF2B5EF4-FFF2-40B4-BE49-F238E27FC236}">
                  <a16:creationId xmlns:a16="http://schemas.microsoft.com/office/drawing/2014/main" id="{E7E54229-815D-4B6F-AFC8-CF785F7D4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59">
              <a:extLst>
                <a:ext uri="{FF2B5EF4-FFF2-40B4-BE49-F238E27FC236}">
                  <a16:creationId xmlns:a16="http://schemas.microsoft.com/office/drawing/2014/main" id="{92CEAFD0-3BED-43BB-9765-CB5C4566F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2">
              <a:extLst>
                <a:ext uri="{FF2B5EF4-FFF2-40B4-BE49-F238E27FC236}">
                  <a16:creationId xmlns:a16="http://schemas.microsoft.com/office/drawing/2014/main" id="{4A3C795F-6BCD-46C1-A546-19774F3B2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59">
              <a:extLst>
                <a:ext uri="{FF2B5EF4-FFF2-40B4-BE49-F238E27FC236}">
                  <a16:creationId xmlns:a16="http://schemas.microsoft.com/office/drawing/2014/main" id="{C66A3BDD-1057-463C-9B90-8C332D04B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2">
              <a:extLst>
                <a:ext uri="{FF2B5EF4-FFF2-40B4-BE49-F238E27FC236}">
                  <a16:creationId xmlns:a16="http://schemas.microsoft.com/office/drawing/2014/main" id="{809A6B96-7755-4504-B1CB-F6B83CD0F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9">
              <a:extLst>
                <a:ext uri="{FF2B5EF4-FFF2-40B4-BE49-F238E27FC236}">
                  <a16:creationId xmlns:a16="http://schemas.microsoft.com/office/drawing/2014/main" id="{2D7217F0-4BD2-43FF-8CCB-D59213F35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
              <a:extLst>
                <a:ext uri="{FF2B5EF4-FFF2-40B4-BE49-F238E27FC236}">
                  <a16:creationId xmlns:a16="http://schemas.microsoft.com/office/drawing/2014/main" id="{57F107C1-F9EA-4376-A34A-966DBB4BC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59">
              <a:extLst>
                <a:ext uri="{FF2B5EF4-FFF2-40B4-BE49-F238E27FC236}">
                  <a16:creationId xmlns:a16="http://schemas.microsoft.com/office/drawing/2014/main" id="{856E609B-ECA2-4E1D-A666-5150A38B0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2">
              <a:extLst>
                <a:ext uri="{FF2B5EF4-FFF2-40B4-BE49-F238E27FC236}">
                  <a16:creationId xmlns:a16="http://schemas.microsoft.com/office/drawing/2014/main" id="{7F09FEB2-C57C-4876-8264-E7A6DBA93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59">
              <a:extLst>
                <a:ext uri="{FF2B5EF4-FFF2-40B4-BE49-F238E27FC236}">
                  <a16:creationId xmlns:a16="http://schemas.microsoft.com/office/drawing/2014/main" id="{59E52BD6-8269-4CBB-8B1D-C65EEEFBB4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2">
              <a:extLst>
                <a:ext uri="{FF2B5EF4-FFF2-40B4-BE49-F238E27FC236}">
                  <a16:creationId xmlns:a16="http://schemas.microsoft.com/office/drawing/2014/main" id="{C37B9BA9-D4B1-40E9-85DB-EFEE2ECCE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59">
              <a:extLst>
                <a:ext uri="{FF2B5EF4-FFF2-40B4-BE49-F238E27FC236}">
                  <a16:creationId xmlns:a16="http://schemas.microsoft.com/office/drawing/2014/main" id="{C775B1DF-B6D1-4D88-9B6F-1A07FDCC4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2">
              <a:extLst>
                <a:ext uri="{FF2B5EF4-FFF2-40B4-BE49-F238E27FC236}">
                  <a16:creationId xmlns:a16="http://schemas.microsoft.com/office/drawing/2014/main" id="{A68D4AFE-E9C4-4DD1-994E-18C935A5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59">
              <a:extLst>
                <a:ext uri="{FF2B5EF4-FFF2-40B4-BE49-F238E27FC236}">
                  <a16:creationId xmlns:a16="http://schemas.microsoft.com/office/drawing/2014/main" id="{BB507D87-EF2D-4925-BDF8-41729DDB3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2">
              <a:extLst>
                <a:ext uri="{FF2B5EF4-FFF2-40B4-BE49-F238E27FC236}">
                  <a16:creationId xmlns:a16="http://schemas.microsoft.com/office/drawing/2014/main" id="{2D14785B-15EE-4261-855E-B4C857CD8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59">
              <a:extLst>
                <a:ext uri="{FF2B5EF4-FFF2-40B4-BE49-F238E27FC236}">
                  <a16:creationId xmlns:a16="http://schemas.microsoft.com/office/drawing/2014/main" id="{B5B1C320-CDAC-4C61-A7B4-AF6BA4FA0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2">
              <a:extLst>
                <a:ext uri="{FF2B5EF4-FFF2-40B4-BE49-F238E27FC236}">
                  <a16:creationId xmlns:a16="http://schemas.microsoft.com/office/drawing/2014/main" id="{A4E1B6F0-5FA4-48F4-9CEA-28BE8E2AB3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59">
              <a:extLst>
                <a:ext uri="{FF2B5EF4-FFF2-40B4-BE49-F238E27FC236}">
                  <a16:creationId xmlns:a16="http://schemas.microsoft.com/office/drawing/2014/main" id="{413AA2A6-F5A2-47B3-B451-3D8CAE820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screenshot of a computer&#10;&#10;Description automatically generated with low confidence">
            <a:extLst>
              <a:ext uri="{FF2B5EF4-FFF2-40B4-BE49-F238E27FC236}">
                <a16:creationId xmlns:a16="http://schemas.microsoft.com/office/drawing/2014/main" id="{CF69E08B-F2C3-D244-938C-0C6EB5811B99}"/>
              </a:ext>
            </a:extLst>
          </p:cNvPr>
          <p:cNvPicPr>
            <a:picLocks noChangeAspect="1"/>
          </p:cNvPicPr>
          <p:nvPr/>
        </p:nvPicPr>
        <p:blipFill rotWithShape="1">
          <a:blip r:embed="rId2"/>
          <a:srcRect r="10852" b="-2"/>
          <a:stretch/>
        </p:blipFill>
        <p:spPr>
          <a:xfrm>
            <a:off x="5154735" y="328139"/>
            <a:ext cx="6724154" cy="2432563"/>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CE8D8CA-B38F-D04C-9AC0-4A4169997F6F}"/>
              </a:ext>
            </a:extLst>
          </p:cNvPr>
          <p:cNvPicPr>
            <a:picLocks noChangeAspect="1"/>
          </p:cNvPicPr>
          <p:nvPr/>
        </p:nvPicPr>
        <p:blipFill rotWithShape="1">
          <a:blip r:embed="rId3"/>
          <a:srcRect l="2031"/>
          <a:stretch/>
        </p:blipFill>
        <p:spPr>
          <a:xfrm>
            <a:off x="7331279" y="3028606"/>
            <a:ext cx="3922875" cy="3463634"/>
          </a:xfrm>
          <a:prstGeom prst="rect">
            <a:avLst/>
          </a:prstGeom>
        </p:spPr>
      </p:pic>
      <p:sp>
        <p:nvSpPr>
          <p:cNvPr id="115" name="Rectangle 11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044A28F1-B986-5948-9784-17D965A09BFD}"/>
              </a:ext>
            </a:extLst>
          </p:cNvPr>
          <p:cNvSpPr>
            <a:spLocks noGrp="1"/>
          </p:cNvSpPr>
          <p:nvPr>
            <p:ph type="sldNum" sz="quarter" idx="12"/>
          </p:nvPr>
        </p:nvSpPr>
        <p:spPr>
          <a:xfrm>
            <a:off x="5093208" y="6492240"/>
            <a:ext cx="548640" cy="365125"/>
          </a:xfrm>
        </p:spPr>
        <p:txBody>
          <a:bodyPr vert="horz" lIns="91440" tIns="45720" rIns="91440" bIns="45720" rtlCol="0" anchor="ctr">
            <a:normAutofit/>
          </a:bodyPr>
          <a:lstStyle/>
          <a:p>
            <a:pPr>
              <a:spcAft>
                <a:spcPts val="600"/>
              </a:spcAft>
            </a:pPr>
            <a:fld id="{AE494E70-62F5-044D-A380-E72F79C77AB4}" type="slidenum">
              <a:rPr lang="en-US" smtClean="0">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270928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925551" y="998002"/>
            <a:ext cx="3654332" cy="1471959"/>
          </a:xfrm>
        </p:spPr>
        <p:txBody>
          <a:bodyPr>
            <a:normAutofit/>
          </a:bodyPr>
          <a:lstStyle/>
          <a:p>
            <a:r>
              <a:rPr lang="en-US" altLang="en-US" sz="2800" b="1" dirty="0">
                <a:solidFill>
                  <a:srgbClr val="FFFFFF"/>
                </a:solidFill>
                <a:latin typeface="+mn-lt"/>
              </a:rPr>
              <a:t>Tripod of Sentiment and Emotion Detection</a:t>
            </a:r>
            <a:endParaRPr lang="en-US" sz="2800" b="1" dirty="0">
              <a:solidFill>
                <a:srgbClr val="FFFFFF"/>
              </a:solidFill>
              <a:latin typeface="+mn-lt"/>
            </a:endParaRP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anchor="ctr">
            <a:normAutofit/>
          </a:bodyPr>
          <a:lstStyle/>
          <a:p>
            <a:pPr>
              <a:spcAft>
                <a:spcPts val="600"/>
              </a:spcAft>
            </a:pPr>
            <a:fld id="{AE494E70-62F5-044D-A380-E72F79C77AB4}" type="slidenum">
              <a:rPr lang="en-US" sz="1000"/>
              <a:pPr>
                <a:spcAft>
                  <a:spcPts val="600"/>
                </a:spcAft>
              </a:pPr>
              <a:t>13</a:t>
            </a:fld>
            <a:endParaRPr lang="en-US" sz="1000"/>
          </a:p>
        </p:txBody>
      </p:sp>
      <p:grpSp>
        <p:nvGrpSpPr>
          <p:cNvPr id="7" name="Group 6">
            <a:extLst>
              <a:ext uri="{FF2B5EF4-FFF2-40B4-BE49-F238E27FC236}">
                <a16:creationId xmlns:a16="http://schemas.microsoft.com/office/drawing/2014/main" id="{4EFC94DA-DC9F-2C45-7A9C-34AED27E3226}"/>
              </a:ext>
            </a:extLst>
          </p:cNvPr>
          <p:cNvGrpSpPr/>
          <p:nvPr/>
        </p:nvGrpSpPr>
        <p:grpSpPr>
          <a:xfrm>
            <a:off x="5117807" y="643467"/>
            <a:ext cx="6299993" cy="5251647"/>
            <a:chOff x="3634871" y="1572354"/>
            <a:chExt cx="5640985" cy="4702296"/>
          </a:xfrm>
        </p:grpSpPr>
        <p:sp>
          <p:nvSpPr>
            <p:cNvPr id="5" name="Oval 4">
              <a:extLst>
                <a:ext uri="{FF2B5EF4-FFF2-40B4-BE49-F238E27FC236}">
                  <a16:creationId xmlns:a16="http://schemas.microsoft.com/office/drawing/2014/main" id="{B7AFA90F-B54B-518D-1B88-C49E57B36FBE}"/>
                </a:ext>
              </a:extLst>
            </p:cNvPr>
            <p:cNvSpPr/>
            <p:nvPr/>
          </p:nvSpPr>
          <p:spPr>
            <a:xfrm>
              <a:off x="5015251" y="1572354"/>
              <a:ext cx="3089056" cy="292784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US" sz="2400" b="1" dirty="0">
                  <a:solidFill>
                    <a:sysClr val="windowText" lastClr="000000"/>
                  </a:solidFill>
                </a:rPr>
                <a:t>Natural Language Processing</a:t>
              </a:r>
              <a:endParaRPr lang="en-US" sz="2400" dirty="0">
                <a:solidFill>
                  <a:sysClr val="windowText" lastClr="000000"/>
                </a:solidFill>
              </a:endParaRPr>
            </a:p>
            <a:p>
              <a:pPr algn="ctr">
                <a:lnSpc>
                  <a:spcPct val="90000"/>
                </a:lnSpc>
                <a:spcAft>
                  <a:spcPts val="600"/>
                </a:spcAft>
              </a:pPr>
              <a:endParaRPr lang="en-US" sz="3900" dirty="0">
                <a:solidFill>
                  <a:sysClr val="windowText" lastClr="000000"/>
                </a:solidFill>
              </a:endParaRPr>
            </a:p>
            <a:p>
              <a:pPr algn="ctr">
                <a:lnSpc>
                  <a:spcPct val="90000"/>
                </a:lnSpc>
                <a:spcAft>
                  <a:spcPts val="600"/>
                </a:spcAft>
              </a:pPr>
              <a:endParaRPr lang="en-US" sz="3900" dirty="0">
                <a:solidFill>
                  <a:sysClr val="windowText" lastClr="000000"/>
                </a:solidFill>
              </a:endParaRPr>
            </a:p>
          </p:txBody>
        </p:sp>
        <p:sp>
          <p:nvSpPr>
            <p:cNvPr id="13" name="Oval 12">
              <a:extLst>
                <a:ext uri="{FF2B5EF4-FFF2-40B4-BE49-F238E27FC236}">
                  <a16:creationId xmlns:a16="http://schemas.microsoft.com/office/drawing/2014/main" id="{D0968F23-F6A4-F170-DEE8-CD87BD03A9B0}"/>
                </a:ext>
              </a:extLst>
            </p:cNvPr>
            <p:cNvSpPr/>
            <p:nvPr/>
          </p:nvSpPr>
          <p:spPr>
            <a:xfrm>
              <a:off x="3634871" y="3328402"/>
              <a:ext cx="3203478" cy="2888417"/>
            </a:xfrm>
            <a:prstGeom prst="ellipse">
              <a:avLst/>
            </a:prstGeom>
            <a:solidFill>
              <a:srgbClr val="FF000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D315353-D0BB-0D20-924B-DBE4FC604D7A}"/>
                </a:ext>
              </a:extLst>
            </p:cNvPr>
            <p:cNvSpPr/>
            <p:nvPr/>
          </p:nvSpPr>
          <p:spPr>
            <a:xfrm>
              <a:off x="6072378" y="3346810"/>
              <a:ext cx="3203478" cy="2927840"/>
            </a:xfrm>
            <a:prstGeom prst="ellipse">
              <a:avLst/>
            </a:prstGeom>
            <a:solidFill>
              <a:srgbClr val="D2EFFA">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16193B-C85A-02F6-0726-858CE2468BC8}"/>
                </a:ext>
              </a:extLst>
            </p:cNvPr>
            <p:cNvSpPr txBox="1"/>
            <p:nvPr/>
          </p:nvSpPr>
          <p:spPr>
            <a:xfrm>
              <a:off x="3673413" y="4650620"/>
              <a:ext cx="1963223" cy="707886"/>
            </a:xfrm>
            <a:prstGeom prst="rect">
              <a:avLst/>
            </a:prstGeom>
            <a:noFill/>
          </p:spPr>
          <p:txBody>
            <a:bodyPr wrap="square" rtlCol="0">
              <a:normAutofit/>
            </a:bodyPr>
            <a:lstStyle/>
            <a:p>
              <a:pPr algn="ctr">
                <a:lnSpc>
                  <a:spcPct val="90000"/>
                </a:lnSpc>
                <a:spcBef>
                  <a:spcPct val="50000"/>
                </a:spcBef>
              </a:pPr>
              <a:r>
                <a:rPr lang="en-US" altLang="en-US" sz="2400" b="1" dirty="0"/>
                <a:t>Machine/Deep Learning</a:t>
              </a:r>
            </a:p>
          </p:txBody>
        </p:sp>
        <p:sp>
          <p:nvSpPr>
            <p:cNvPr id="18" name="TextBox 17">
              <a:extLst>
                <a:ext uri="{FF2B5EF4-FFF2-40B4-BE49-F238E27FC236}">
                  <a16:creationId xmlns:a16="http://schemas.microsoft.com/office/drawing/2014/main" id="{D9371A4E-5F88-AC07-EBEE-D3E12261BEA6}"/>
                </a:ext>
              </a:extLst>
            </p:cNvPr>
            <p:cNvSpPr txBox="1"/>
            <p:nvPr/>
          </p:nvSpPr>
          <p:spPr>
            <a:xfrm>
              <a:off x="7481671" y="4703229"/>
              <a:ext cx="1410067" cy="707886"/>
            </a:xfrm>
            <a:prstGeom prst="rect">
              <a:avLst/>
            </a:prstGeom>
            <a:noFill/>
          </p:spPr>
          <p:txBody>
            <a:bodyPr wrap="square" rtlCol="0">
              <a:normAutofit/>
            </a:bodyPr>
            <a:lstStyle/>
            <a:p>
              <a:pPr algn="ctr">
                <a:lnSpc>
                  <a:spcPct val="90000"/>
                </a:lnSpc>
                <a:spcBef>
                  <a:spcPct val="50000"/>
                </a:spcBef>
              </a:pPr>
              <a:r>
                <a:rPr lang="en-US" altLang="en-US" sz="2400" b="1"/>
                <a:t>Cognitive Science</a:t>
              </a:r>
            </a:p>
          </p:txBody>
        </p:sp>
        <p:sp>
          <p:nvSpPr>
            <p:cNvPr id="19" name="Oval 18">
              <a:extLst>
                <a:ext uri="{FF2B5EF4-FFF2-40B4-BE49-F238E27FC236}">
                  <a16:creationId xmlns:a16="http://schemas.microsoft.com/office/drawing/2014/main" id="{BDDDF735-8AA5-191E-74FB-3410CBE1D745}"/>
                </a:ext>
              </a:extLst>
            </p:cNvPr>
            <p:cNvSpPr/>
            <p:nvPr/>
          </p:nvSpPr>
          <p:spPr>
            <a:xfrm>
              <a:off x="5488994" y="3511190"/>
              <a:ext cx="1963223" cy="1875197"/>
            </a:xfrm>
            <a:prstGeom prst="ellipse">
              <a:avLst/>
            </a:prstGeom>
            <a:solidFill>
              <a:srgbClr val="FFFC00">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US" sz="2000" b="1" dirty="0">
                  <a:solidFill>
                    <a:schemeClr val="tx1"/>
                  </a:solidFill>
                </a:rPr>
                <a:t>Sentiment &amp; </a:t>
              </a:r>
            </a:p>
            <a:p>
              <a:pPr algn="ctr">
                <a:lnSpc>
                  <a:spcPct val="90000"/>
                </a:lnSpc>
                <a:spcAft>
                  <a:spcPts val="600"/>
                </a:spcAft>
              </a:pPr>
              <a:r>
                <a:rPr lang="en-US" sz="2000" b="1" dirty="0">
                  <a:solidFill>
                    <a:schemeClr val="tx1"/>
                  </a:solidFill>
                </a:rPr>
                <a:t>Emotion</a:t>
              </a:r>
            </a:p>
            <a:p>
              <a:pPr algn="ctr">
                <a:lnSpc>
                  <a:spcPct val="90000"/>
                </a:lnSpc>
                <a:spcAft>
                  <a:spcPts val="600"/>
                </a:spcAft>
              </a:pPr>
              <a:r>
                <a:rPr lang="en-US" sz="2000" b="1" dirty="0">
                  <a:solidFill>
                    <a:schemeClr val="tx1"/>
                  </a:solidFill>
                </a:rPr>
                <a:t> Detection  </a:t>
              </a:r>
            </a:p>
          </p:txBody>
        </p:sp>
      </p:grpSp>
    </p:spTree>
    <p:extLst>
      <p:ext uri="{BB962C8B-B14F-4D97-AF65-F5344CB8AC3E}">
        <p14:creationId xmlns:p14="http://schemas.microsoft.com/office/powerpoint/2010/main" val="296247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136397" y="34300"/>
            <a:ext cx="4959603" cy="1642969"/>
          </a:xfrm>
        </p:spPr>
        <p:txBody>
          <a:bodyPr anchor="b">
            <a:normAutofit/>
          </a:bodyPr>
          <a:lstStyle/>
          <a:p>
            <a:r>
              <a:rPr lang="en-US" sz="4600" b="1" dirty="0">
                <a:latin typeface="+mn-lt"/>
              </a:rPr>
              <a:t>Cognitive Science</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1136397" y="2418408"/>
            <a:ext cx="5201023" cy="3583807"/>
          </a:xfrm>
        </p:spPr>
        <p:txBody>
          <a:bodyPr anchor="t">
            <a:normAutofit/>
          </a:bodyPr>
          <a:lstStyle/>
          <a:p>
            <a:pPr marL="0" indent="0">
              <a:buNone/>
            </a:pPr>
            <a:r>
              <a:rPr lang="en-US" sz="2400" dirty="0"/>
              <a:t>The interdisciplinary scientific investigation of the </a:t>
            </a:r>
            <a:r>
              <a:rPr lang="en-US" sz="2400" dirty="0">
                <a:solidFill>
                  <a:srgbClr val="FF0000"/>
                </a:solidFill>
              </a:rPr>
              <a:t>mind and intelligence</a:t>
            </a:r>
            <a:r>
              <a:rPr lang="en-US" sz="2400" dirty="0"/>
              <a:t>. </a:t>
            </a:r>
          </a:p>
          <a:p>
            <a:pPr marL="0" indent="0">
              <a:buNone/>
            </a:pPr>
            <a:endParaRPr lang="en-US" sz="2400" dirty="0"/>
          </a:p>
          <a:p>
            <a:pPr marL="0" indent="0">
              <a:buNone/>
            </a:pPr>
            <a:r>
              <a:rPr lang="en-US" sz="2400" dirty="0"/>
              <a:t>It encompasses the ideas and methods of psychology, linguistics, philosophy, computer science, artificial intelligence (AI), neuroscience, and anthropology.</a:t>
            </a:r>
          </a:p>
        </p:txBody>
      </p:sp>
      <p:pic>
        <p:nvPicPr>
          <p:cNvPr id="8" name="Picture 7" descr="Shape&#10;&#10;Description automatically generated with medium confidence">
            <a:extLst>
              <a:ext uri="{FF2B5EF4-FFF2-40B4-BE49-F238E27FC236}">
                <a16:creationId xmlns:a16="http://schemas.microsoft.com/office/drawing/2014/main" id="{CE73D7E2-1334-369B-CAAC-605EE02D6291}"/>
              </a:ext>
            </a:extLst>
          </p:cNvPr>
          <p:cNvPicPr>
            <a:picLocks noChangeAspect="1"/>
          </p:cNvPicPr>
          <p:nvPr/>
        </p:nvPicPr>
        <p:blipFill rotWithShape="1">
          <a:blip r:embed="rId3"/>
          <a:srcRect r="-4" b="496"/>
          <a:stretch/>
        </p:blipFill>
        <p:spPr>
          <a:xfrm>
            <a:off x="6512442" y="621610"/>
            <a:ext cx="5201023" cy="5201023"/>
          </a:xfrm>
          <a:prstGeom prst="rect">
            <a:avLst/>
          </a:prstGeom>
        </p:spPr>
      </p:pic>
      <p:sp>
        <p:nvSpPr>
          <p:cNvPr id="102" name="Rectangle 9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9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1704320" y="6455664"/>
            <a:ext cx="448056" cy="365125"/>
          </a:xfrm>
        </p:spPr>
        <p:txBody>
          <a:bodyPr>
            <a:normAutofit/>
          </a:bodyPr>
          <a:lstStyle/>
          <a:p>
            <a:pPr>
              <a:spcAft>
                <a:spcPts val="600"/>
              </a:spcAft>
            </a:pPr>
            <a:fld id="{AE494E70-62F5-044D-A380-E72F79C77AB4}" type="slidenum">
              <a:rPr lang="en-US" sz="1100">
                <a:solidFill>
                  <a:srgbClr val="FFFFFF"/>
                </a:solidFill>
              </a:rPr>
              <a:pPr>
                <a:spcAft>
                  <a:spcPts val="600"/>
                </a:spcAft>
              </a:pPr>
              <a:t>14</a:t>
            </a:fld>
            <a:endParaRPr lang="en-US" sz="1100">
              <a:solidFill>
                <a:srgbClr val="FFFFFF"/>
              </a:solidFill>
            </a:endParaRPr>
          </a:p>
        </p:txBody>
      </p:sp>
    </p:spTree>
    <p:extLst>
      <p:ext uri="{BB962C8B-B14F-4D97-AF65-F5344CB8AC3E}">
        <p14:creationId xmlns:p14="http://schemas.microsoft.com/office/powerpoint/2010/main" val="127902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0079" y="325369"/>
            <a:ext cx="4670097" cy="1956841"/>
          </a:xfrm>
        </p:spPr>
        <p:txBody>
          <a:bodyPr anchor="b">
            <a:normAutofit/>
          </a:bodyPr>
          <a:lstStyle/>
          <a:p>
            <a:r>
              <a:rPr lang="en-US" sz="4600" b="1" dirty="0">
                <a:latin typeface="+mn-lt"/>
              </a:rPr>
              <a:t>Machine Learning</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640080" y="2872899"/>
            <a:ext cx="4243589" cy="3320668"/>
          </a:xfrm>
        </p:spPr>
        <p:txBody>
          <a:bodyPr>
            <a:normAutofit/>
          </a:bodyPr>
          <a:lstStyle/>
          <a:p>
            <a:pPr marL="0" indent="0">
              <a:buNone/>
            </a:pPr>
            <a:r>
              <a:rPr lang="en-US" sz="2200" dirty="0"/>
              <a:t>Machine learning technology teaches computers how to perform tasks by learning from data instead of being explicitly programmed.</a:t>
            </a:r>
          </a:p>
          <a:p>
            <a:pPr lvl="1"/>
            <a:endParaRPr lang="en-US" sz="2200" dirty="0"/>
          </a:p>
        </p:txBody>
      </p:sp>
      <p:pic>
        <p:nvPicPr>
          <p:cNvPr id="6" name="Picture 5" descr="Graphical user interface&#10;&#10;Description automatically generated">
            <a:extLst>
              <a:ext uri="{FF2B5EF4-FFF2-40B4-BE49-F238E27FC236}">
                <a16:creationId xmlns:a16="http://schemas.microsoft.com/office/drawing/2014/main" id="{3D88EF19-966C-8D4C-AC19-68DC77ECD88C}"/>
              </a:ext>
            </a:extLst>
          </p:cNvPr>
          <p:cNvPicPr>
            <a:picLocks noChangeAspect="1"/>
          </p:cNvPicPr>
          <p:nvPr/>
        </p:nvPicPr>
        <p:blipFill rotWithShape="1">
          <a:blip r:embed="rId2"/>
          <a:srcRect l="25904" r="176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439400" y="6356350"/>
            <a:ext cx="914400" cy="365125"/>
          </a:xfrm>
        </p:spPr>
        <p:txBody>
          <a:bodyPr>
            <a:normAutofit/>
          </a:bodyPr>
          <a:lstStyle/>
          <a:p>
            <a:pPr>
              <a:spcAft>
                <a:spcPts val="600"/>
              </a:spcAft>
            </a:pPr>
            <a:fld id="{AE494E70-62F5-044D-A380-E72F79C77AB4}"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380433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166648" y="655591"/>
            <a:ext cx="4929352" cy="2315616"/>
          </a:xfrm>
        </p:spPr>
        <p:txBody>
          <a:bodyPr>
            <a:normAutofit/>
          </a:bodyPr>
          <a:lstStyle/>
          <a:p>
            <a:r>
              <a:rPr lang="en-US" b="1" dirty="0">
                <a:latin typeface="+mn-lt"/>
              </a:rPr>
              <a:t>Natural Language Processing</a:t>
            </a:r>
          </a:p>
        </p:txBody>
      </p:sp>
      <p:sp>
        <p:nvSpPr>
          <p:cNvPr id="29" name="Rectangle 28">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87FDD20B-C15B-1349-96FF-CAA32F4DB088}"/>
              </a:ext>
            </a:extLst>
          </p:cNvPr>
          <p:cNvSpPr>
            <a:spLocks noGrp="1"/>
          </p:cNvSpPr>
          <p:nvPr>
            <p:ph type="dt" sz="half" idx="10"/>
          </p:nvPr>
        </p:nvSpPr>
        <p:spPr>
          <a:xfrm rot="-5400000">
            <a:off x="-790169" y="1057083"/>
            <a:ext cx="2187303" cy="365125"/>
          </a:xfrm>
        </p:spPr>
        <p:txBody>
          <a:bodyPr>
            <a:normAutofit/>
          </a:bodyPr>
          <a:lstStyle/>
          <a:p>
            <a:pPr algn="r">
              <a:spcAft>
                <a:spcPts val="600"/>
              </a:spcAft>
            </a:pPr>
            <a:fld id="{444C5618-3281-4F40-9CDB-6192F20112C2}" type="datetime1">
              <a:rPr lang="en-US">
                <a:solidFill>
                  <a:schemeClr val="bg1"/>
                </a:solidFill>
              </a:rPr>
              <a:pPr algn="r">
                <a:spcAft>
                  <a:spcPts val="600"/>
                </a:spcAft>
              </a:pPr>
              <a:t>7/25/22</a:t>
            </a:fld>
            <a:endParaRPr lang="en-US">
              <a:solidFill>
                <a:schemeClr val="bg1"/>
              </a:solidFill>
            </a:endParaRPr>
          </a:p>
        </p:txBody>
      </p:sp>
      <p:grpSp>
        <p:nvGrpSpPr>
          <p:cNvPr id="31" name="Group 30">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2"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73152" y="3379980"/>
            <a:ext cx="457200" cy="365125"/>
          </a:xfrm>
        </p:spPr>
        <p:txBody>
          <a:bodyPr>
            <a:normAutofit/>
          </a:bodyPr>
          <a:lstStyle/>
          <a:p>
            <a:pPr algn="ctr">
              <a:spcAft>
                <a:spcPts val="600"/>
              </a:spcAft>
            </a:pPr>
            <a:fld id="{AE494E70-62F5-044D-A380-E72F79C77AB4}" type="slidenum">
              <a:rPr lang="en-US">
                <a:solidFill>
                  <a:srgbClr val="FFFFFF"/>
                </a:solidFill>
              </a:rPr>
              <a:pPr algn="ctr">
                <a:spcAft>
                  <a:spcPts val="600"/>
                </a:spcAft>
              </a:pPr>
              <a:t>16</a:t>
            </a:fld>
            <a:endParaRPr lang="en-US">
              <a:solidFill>
                <a:srgbClr val="FFFFFF"/>
              </a:solidFill>
            </a:endParaRPr>
          </a:p>
        </p:txBody>
      </p:sp>
      <p:pic>
        <p:nvPicPr>
          <p:cNvPr id="10" name="Content Placeholder 4" descr="A picture containing text, accessory&#10;&#10;Description automatically generated">
            <a:extLst>
              <a:ext uri="{FF2B5EF4-FFF2-40B4-BE49-F238E27FC236}">
                <a16:creationId xmlns:a16="http://schemas.microsoft.com/office/drawing/2014/main" id="{70CA8A5D-4123-0EB8-CB19-AA9D88293E77}"/>
              </a:ext>
            </a:extLst>
          </p:cNvPr>
          <p:cNvPicPr>
            <a:picLocks noChangeAspect="1"/>
          </p:cNvPicPr>
          <p:nvPr/>
        </p:nvPicPr>
        <p:blipFill rotWithShape="1">
          <a:blip r:embed="rId2"/>
          <a:srcRect l="10016" r="8195" b="-8"/>
          <a:stretch/>
        </p:blipFill>
        <p:spPr>
          <a:xfrm>
            <a:off x="885814" y="3437079"/>
            <a:ext cx="5491019" cy="3222804"/>
          </a:xfrm>
          <a:prstGeom prst="rect">
            <a:avLst/>
          </a:prstGeom>
        </p:spPr>
      </p:pic>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7169101" y="521207"/>
            <a:ext cx="4496426" cy="5957789"/>
          </a:xfrm>
        </p:spPr>
        <p:txBody>
          <a:bodyPr anchor="ctr">
            <a:normAutofit/>
          </a:bodyPr>
          <a:lstStyle/>
          <a:p>
            <a:r>
              <a:rPr lang="en-US" sz="2200" dirty="0"/>
              <a:t>The field of study that focuses on the </a:t>
            </a:r>
            <a:r>
              <a:rPr lang="en-US" sz="2200" u="sng" dirty="0"/>
              <a:t>interactions</a:t>
            </a:r>
            <a:r>
              <a:rPr lang="en-US" sz="2200" dirty="0"/>
              <a:t> between human language and computers is called natural language processing, or NLP for short.</a:t>
            </a:r>
          </a:p>
          <a:p>
            <a:endParaRPr lang="en-US" sz="2200" dirty="0"/>
          </a:p>
          <a:p>
            <a:r>
              <a:rPr lang="en-US" sz="2200" dirty="0"/>
              <a:t>Natural language processing (NLP) is a field of artificial intelligence in which computers analyze,  understand,  and derive meaning from human language in a smart and useful way. </a:t>
            </a:r>
          </a:p>
        </p:txBody>
      </p:sp>
    </p:spTree>
    <p:extLst>
      <p:ext uri="{BB962C8B-B14F-4D97-AF65-F5344CB8AC3E}">
        <p14:creationId xmlns:p14="http://schemas.microsoft.com/office/powerpoint/2010/main" val="197841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770798" y="200953"/>
            <a:ext cx="11018520" cy="1434415"/>
          </a:xfrm>
        </p:spPr>
        <p:txBody>
          <a:bodyPr anchor="b">
            <a:normAutofit/>
          </a:bodyPr>
          <a:lstStyle/>
          <a:p>
            <a:r>
              <a:rPr lang="en-US" sz="5400" b="1" dirty="0">
                <a:latin typeface="+mn-lt"/>
              </a:rPr>
              <a:t>Text Classification Workflow</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749589" y="1777087"/>
            <a:ext cx="10813520" cy="4119172"/>
          </a:xfrm>
        </p:spPr>
        <p:txBody>
          <a:bodyPr anchor="t">
            <a:normAutofit/>
          </a:bodyPr>
          <a:lstStyle/>
          <a:p>
            <a:pPr marL="0" indent="0">
              <a:buNone/>
            </a:pPr>
            <a:r>
              <a:rPr lang="en-US" dirty="0"/>
              <a:t>For instance, given a tweet, you create a model to classify the tweet as being joy, sad, anger, etc.</a:t>
            </a:r>
            <a:endParaRPr lang="en-US" sz="2200" dirty="0"/>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17</a:t>
            </a:fld>
            <a:endParaRPr lang="en-US"/>
          </a:p>
        </p:txBody>
      </p:sp>
      <p:grpSp>
        <p:nvGrpSpPr>
          <p:cNvPr id="7" name="Group 6">
            <a:extLst>
              <a:ext uri="{FF2B5EF4-FFF2-40B4-BE49-F238E27FC236}">
                <a16:creationId xmlns:a16="http://schemas.microsoft.com/office/drawing/2014/main" id="{3F2B214D-E435-EB7D-AE0C-8CF8E8E3111B}"/>
              </a:ext>
            </a:extLst>
          </p:cNvPr>
          <p:cNvGrpSpPr/>
          <p:nvPr/>
        </p:nvGrpSpPr>
        <p:grpSpPr>
          <a:xfrm>
            <a:off x="1418370" y="3368471"/>
            <a:ext cx="10024041" cy="2692924"/>
            <a:chOff x="1418370" y="3368471"/>
            <a:chExt cx="10024041" cy="2692924"/>
          </a:xfrm>
        </p:grpSpPr>
        <p:sp>
          <p:nvSpPr>
            <p:cNvPr id="10" name="Rectangle 9">
              <a:extLst>
                <a:ext uri="{FF2B5EF4-FFF2-40B4-BE49-F238E27FC236}">
                  <a16:creationId xmlns:a16="http://schemas.microsoft.com/office/drawing/2014/main" id="{AC17F27B-9CDA-0841-8E85-FAE486D7AC32}"/>
                </a:ext>
              </a:extLst>
            </p:cNvPr>
            <p:cNvSpPr/>
            <p:nvPr/>
          </p:nvSpPr>
          <p:spPr>
            <a:xfrm>
              <a:off x="1418370" y="3753981"/>
              <a:ext cx="2543060" cy="2307414"/>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a:p>
              <a:r>
                <a:rPr lang="en-US" dirty="0"/>
                <a:t>Tweet 1         joy</a:t>
              </a:r>
            </a:p>
            <a:p>
              <a:r>
                <a:rPr lang="en-US" dirty="0"/>
                <a:t>Tweet 2         anger</a:t>
              </a:r>
            </a:p>
            <a:p>
              <a:r>
                <a:rPr lang="en-US" dirty="0"/>
                <a:t>Tweet 3         sad</a:t>
              </a:r>
            </a:p>
            <a:p>
              <a:r>
                <a:rPr lang="en-US" dirty="0"/>
                <a:t>Tweet 4         joy</a:t>
              </a:r>
            </a:p>
            <a:p>
              <a:r>
                <a:rPr lang="en-US" dirty="0"/>
                <a:t>Tweet 5         no emotion</a:t>
              </a:r>
            </a:p>
            <a:p>
              <a:r>
                <a:rPr lang="en-US" dirty="0"/>
                <a:t>Tweet 6         joy</a:t>
              </a:r>
            </a:p>
            <a:p>
              <a:r>
                <a:rPr lang="en-US" dirty="0"/>
                <a:t>Tweet 7         anger</a:t>
              </a:r>
            </a:p>
            <a:p>
              <a:pPr algn="ctr"/>
              <a:endParaRPr lang="en-US" dirty="0"/>
            </a:p>
          </p:txBody>
        </p:sp>
        <p:sp>
          <p:nvSpPr>
            <p:cNvPr id="12" name="TextBox 11">
              <a:extLst>
                <a:ext uri="{FF2B5EF4-FFF2-40B4-BE49-F238E27FC236}">
                  <a16:creationId xmlns:a16="http://schemas.microsoft.com/office/drawing/2014/main" id="{49971F66-866D-134D-A8B8-27F8C692CFE4}"/>
                </a:ext>
              </a:extLst>
            </p:cNvPr>
            <p:cNvSpPr txBox="1"/>
            <p:nvPr/>
          </p:nvSpPr>
          <p:spPr>
            <a:xfrm>
              <a:off x="1780637" y="3368471"/>
              <a:ext cx="2126255" cy="369332"/>
            </a:xfrm>
            <a:prstGeom prst="rect">
              <a:avLst/>
            </a:prstGeom>
            <a:noFill/>
          </p:spPr>
          <p:txBody>
            <a:bodyPr wrap="square" rtlCol="0">
              <a:spAutoFit/>
            </a:bodyPr>
            <a:lstStyle/>
            <a:p>
              <a:r>
                <a:rPr lang="en-US" dirty="0"/>
                <a:t>Reading Text file</a:t>
              </a:r>
            </a:p>
          </p:txBody>
        </p:sp>
        <p:cxnSp>
          <p:nvCxnSpPr>
            <p:cNvPr id="13" name="Straight Arrow Connector 12">
              <a:extLst>
                <a:ext uri="{FF2B5EF4-FFF2-40B4-BE49-F238E27FC236}">
                  <a16:creationId xmlns:a16="http://schemas.microsoft.com/office/drawing/2014/main" id="{08921DA0-F216-E648-B42B-7E87590DB1B1}"/>
                </a:ext>
              </a:extLst>
            </p:cNvPr>
            <p:cNvCxnSpPr>
              <a:cxnSpLocks/>
            </p:cNvCxnSpPr>
            <p:nvPr/>
          </p:nvCxnSpPr>
          <p:spPr>
            <a:xfrm>
              <a:off x="5879944" y="4907688"/>
              <a:ext cx="43211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671741B-8897-D04E-A3D3-8F4504FD72E8}"/>
                </a:ext>
              </a:extLst>
            </p:cNvPr>
            <p:cNvSpPr/>
            <p:nvPr/>
          </p:nvSpPr>
          <p:spPr>
            <a:xfrm>
              <a:off x="4339004" y="4575949"/>
              <a:ext cx="1563480" cy="686146"/>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a:p>
              <a:r>
                <a:rPr lang="en-US" dirty="0"/>
                <a:t>Clean the text</a:t>
              </a:r>
            </a:p>
            <a:p>
              <a:pPr algn="ctr"/>
              <a:endParaRPr lang="en-US" dirty="0"/>
            </a:p>
          </p:txBody>
        </p:sp>
        <p:sp>
          <p:nvSpPr>
            <p:cNvPr id="16" name="Rectangle 15">
              <a:extLst>
                <a:ext uri="{FF2B5EF4-FFF2-40B4-BE49-F238E27FC236}">
                  <a16:creationId xmlns:a16="http://schemas.microsoft.com/office/drawing/2014/main" id="{05BD37E6-DD87-9F45-A053-7046E15753A4}"/>
                </a:ext>
              </a:extLst>
            </p:cNvPr>
            <p:cNvSpPr/>
            <p:nvPr/>
          </p:nvSpPr>
          <p:spPr>
            <a:xfrm>
              <a:off x="6280058" y="4575949"/>
              <a:ext cx="1738828" cy="686146"/>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a:p>
              <a:r>
                <a:rPr lang="en-US" dirty="0"/>
                <a:t>Extract Features</a:t>
              </a:r>
            </a:p>
            <a:p>
              <a:pPr algn="ctr"/>
              <a:endParaRPr lang="en-US" dirty="0"/>
            </a:p>
          </p:txBody>
        </p:sp>
        <p:sp>
          <p:nvSpPr>
            <p:cNvPr id="18" name="Rectangle 17">
              <a:extLst>
                <a:ext uri="{FF2B5EF4-FFF2-40B4-BE49-F238E27FC236}">
                  <a16:creationId xmlns:a16="http://schemas.microsoft.com/office/drawing/2014/main" id="{B8B7A904-0D8C-C746-829E-D6BD54706DE0}"/>
                </a:ext>
              </a:extLst>
            </p:cNvPr>
            <p:cNvSpPr/>
            <p:nvPr/>
          </p:nvSpPr>
          <p:spPr>
            <a:xfrm>
              <a:off x="8396460" y="4575949"/>
              <a:ext cx="1502884" cy="686146"/>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a:p>
              <a:r>
                <a:rPr lang="en-US" dirty="0"/>
                <a:t>Build a Model</a:t>
              </a:r>
            </a:p>
            <a:p>
              <a:pPr algn="ctr"/>
              <a:endParaRPr lang="en-US" dirty="0"/>
            </a:p>
          </p:txBody>
        </p:sp>
        <p:sp>
          <p:nvSpPr>
            <p:cNvPr id="23" name="Rectangle 22">
              <a:extLst>
                <a:ext uri="{FF2B5EF4-FFF2-40B4-BE49-F238E27FC236}">
                  <a16:creationId xmlns:a16="http://schemas.microsoft.com/office/drawing/2014/main" id="{C0A45CF2-4C2B-5E47-A56E-E744FBD82B7A}"/>
                </a:ext>
              </a:extLst>
            </p:cNvPr>
            <p:cNvSpPr/>
            <p:nvPr/>
          </p:nvSpPr>
          <p:spPr>
            <a:xfrm>
              <a:off x="10276918" y="4579898"/>
              <a:ext cx="1165493" cy="686146"/>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a:p>
              <a:r>
                <a:rPr lang="en-US" dirty="0"/>
                <a:t>Evaluation</a:t>
              </a:r>
            </a:p>
            <a:p>
              <a:pPr algn="ctr"/>
              <a:endParaRPr lang="en-US" dirty="0"/>
            </a:p>
          </p:txBody>
        </p:sp>
        <p:cxnSp>
          <p:nvCxnSpPr>
            <p:cNvPr id="20" name="Straight Arrow Connector 19">
              <a:extLst>
                <a:ext uri="{FF2B5EF4-FFF2-40B4-BE49-F238E27FC236}">
                  <a16:creationId xmlns:a16="http://schemas.microsoft.com/office/drawing/2014/main" id="{49311824-D7FE-F3B6-8E22-1060182C96B2}"/>
                </a:ext>
              </a:extLst>
            </p:cNvPr>
            <p:cNvCxnSpPr>
              <a:cxnSpLocks/>
            </p:cNvCxnSpPr>
            <p:nvPr/>
          </p:nvCxnSpPr>
          <p:spPr>
            <a:xfrm>
              <a:off x="8018886" y="4896354"/>
              <a:ext cx="43211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B5A86A-B03C-C1A0-AF38-FB85F29A8947}"/>
                </a:ext>
              </a:extLst>
            </p:cNvPr>
            <p:cNvCxnSpPr>
              <a:cxnSpLocks/>
            </p:cNvCxnSpPr>
            <p:nvPr/>
          </p:nvCxnSpPr>
          <p:spPr>
            <a:xfrm>
              <a:off x="9899344" y="4919022"/>
              <a:ext cx="43211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DEEC71F-A977-83FE-E529-A0B70385C12B}"/>
                </a:ext>
              </a:extLst>
            </p:cNvPr>
            <p:cNvCxnSpPr>
              <a:cxnSpLocks/>
            </p:cNvCxnSpPr>
            <p:nvPr/>
          </p:nvCxnSpPr>
          <p:spPr>
            <a:xfrm>
              <a:off x="3906892" y="4919022"/>
              <a:ext cx="43211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83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0936" y="457200"/>
            <a:ext cx="4343400" cy="1929384"/>
          </a:xfrm>
        </p:spPr>
        <p:txBody>
          <a:bodyPr anchor="ctr">
            <a:normAutofit/>
          </a:bodyPr>
          <a:lstStyle/>
          <a:p>
            <a:r>
              <a:rPr lang="en-US" sz="4800" b="1" dirty="0">
                <a:latin typeface="+mn-lt"/>
              </a:rPr>
              <a:t>We need data!</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541263" y="457200"/>
            <a:ext cx="6007608" cy="1929384"/>
          </a:xfrm>
        </p:spPr>
        <p:txBody>
          <a:bodyPr anchor="ctr">
            <a:normAutofit/>
          </a:bodyPr>
          <a:lstStyle/>
          <a:p>
            <a:r>
              <a:rPr lang="en-US" sz="2000" dirty="0"/>
              <a:t>For example, </a:t>
            </a:r>
            <a:r>
              <a:rPr lang="en-US" sz="2000" dirty="0">
                <a:solidFill>
                  <a:srgbClr val="0070C0"/>
                </a:solidFill>
              </a:rPr>
              <a:t>Twitter</a:t>
            </a:r>
            <a:r>
              <a:rPr lang="en-US" sz="2000" dirty="0"/>
              <a:t> data</a:t>
            </a:r>
          </a:p>
          <a:p>
            <a:r>
              <a:rPr lang="en-US" sz="2000" dirty="0"/>
              <a:t>It can be fetched from the official API</a:t>
            </a:r>
          </a:p>
          <a:p>
            <a:r>
              <a:rPr lang="en-US" sz="2000" dirty="0"/>
              <a:t>You need API credentials </a:t>
            </a:r>
          </a:p>
          <a:p>
            <a:r>
              <a:rPr lang="en-US" sz="2000" dirty="0"/>
              <a:t>Using the library </a:t>
            </a:r>
            <a:r>
              <a:rPr lang="en-US" sz="2000" u="sng" dirty="0">
                <a:hlinkClick r:id="rId2">
                  <a:extLst>
                    <a:ext uri="{A12FA001-AC4F-418D-AE19-62706E023703}">
                      <ahyp:hlinkClr xmlns:ahyp="http://schemas.microsoft.com/office/drawing/2018/hyperlinkcolor" val="tx"/>
                    </a:ext>
                  </a:extLst>
                </a:hlinkClick>
              </a:rPr>
              <a:t>tweepy</a:t>
            </a:r>
            <a:r>
              <a:rPr lang="en-US" sz="2000" dirty="0"/>
              <a:t> to access the API and search for any query</a:t>
            </a:r>
          </a:p>
        </p:txBody>
      </p:sp>
      <p:pic>
        <p:nvPicPr>
          <p:cNvPr id="4" name="Picture 3" descr="Graphical user interface, text, application&#10;&#10;Description automatically generated">
            <a:extLst>
              <a:ext uri="{FF2B5EF4-FFF2-40B4-BE49-F238E27FC236}">
                <a16:creationId xmlns:a16="http://schemas.microsoft.com/office/drawing/2014/main" id="{1AD2467B-BC64-BB44-846B-773430256643}"/>
              </a:ext>
            </a:extLst>
          </p:cNvPr>
          <p:cNvPicPr>
            <a:picLocks noChangeAspect="1"/>
          </p:cNvPicPr>
          <p:nvPr/>
        </p:nvPicPr>
        <p:blipFill>
          <a:blip r:embed="rId3"/>
          <a:stretch>
            <a:fillRect/>
          </a:stretch>
        </p:blipFill>
        <p:spPr>
          <a:xfrm>
            <a:off x="787983" y="2569464"/>
            <a:ext cx="4824833" cy="3678936"/>
          </a:xfrm>
          <a:prstGeom prst="rect">
            <a:avLst/>
          </a:prstGeom>
        </p:spPr>
      </p:pic>
      <p:pic>
        <p:nvPicPr>
          <p:cNvPr id="5" name="Picture 4" descr="Graphical user interface, text, application, Teams&#10;&#10;Description automatically generated">
            <a:extLst>
              <a:ext uri="{FF2B5EF4-FFF2-40B4-BE49-F238E27FC236}">
                <a16:creationId xmlns:a16="http://schemas.microsoft.com/office/drawing/2014/main" id="{E39433F5-262A-4840-BFE8-2CE97FAE7849}"/>
              </a:ext>
            </a:extLst>
          </p:cNvPr>
          <p:cNvPicPr>
            <a:picLocks noChangeAspect="1"/>
          </p:cNvPicPr>
          <p:nvPr/>
        </p:nvPicPr>
        <p:blipFill>
          <a:blip r:embed="rId4"/>
          <a:stretch>
            <a:fillRect/>
          </a:stretch>
        </p:blipFill>
        <p:spPr>
          <a:xfrm>
            <a:off x="6283452" y="2569464"/>
            <a:ext cx="5410200" cy="3678936"/>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smtClean="0"/>
              <a:pPr>
                <a:spcAft>
                  <a:spcPts val="600"/>
                </a:spcAft>
              </a:pPr>
              <a:t>18</a:t>
            </a:fld>
            <a:endParaRPr lang="en-US"/>
          </a:p>
        </p:txBody>
      </p:sp>
    </p:spTree>
    <p:extLst>
      <p:ext uri="{BB962C8B-B14F-4D97-AF65-F5344CB8AC3E}">
        <p14:creationId xmlns:p14="http://schemas.microsoft.com/office/powerpoint/2010/main" val="356001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sz="5400" b="1" dirty="0">
                <a:latin typeface="+mn-lt"/>
              </a:rPr>
              <a:t>Data Cleaning</a:t>
            </a:r>
          </a:p>
        </p:txBody>
      </p:sp>
      <p:graphicFrame>
        <p:nvGraphicFramePr>
          <p:cNvPr id="13" name="Content Placeholder 2">
            <a:extLst>
              <a:ext uri="{FF2B5EF4-FFF2-40B4-BE49-F238E27FC236}">
                <a16:creationId xmlns:a16="http://schemas.microsoft.com/office/drawing/2014/main" id="{81765F2E-D729-403A-B86A-B52DB4639725}"/>
              </a:ext>
            </a:extLst>
          </p:cNvPr>
          <p:cNvGraphicFramePr>
            <a:graphicFrameLocks noGrp="1"/>
          </p:cNvGraphicFramePr>
          <p:nvPr>
            <p:ph idx="1"/>
            <p:extLst>
              <p:ext uri="{D42A27DB-BD31-4B8C-83A1-F6EECF244321}">
                <p14:modId xmlns:p14="http://schemas.microsoft.com/office/powerpoint/2010/main" val="3562272112"/>
              </p:ext>
            </p:extLst>
          </p:nvPr>
        </p:nvGraphicFramePr>
        <p:xfrm>
          <a:off x="726831" y="2196712"/>
          <a:ext cx="10320399" cy="2587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19</a:t>
            </a:fld>
            <a:endParaRPr lang="en-US"/>
          </a:p>
        </p:txBody>
      </p:sp>
      <p:pic>
        <p:nvPicPr>
          <p:cNvPr id="4" name="Picture 3">
            <a:extLst>
              <a:ext uri="{FF2B5EF4-FFF2-40B4-BE49-F238E27FC236}">
                <a16:creationId xmlns:a16="http://schemas.microsoft.com/office/drawing/2014/main" id="{CB53C5F1-07D7-2D48-AB73-2C85FE9F36A8}"/>
              </a:ext>
            </a:extLst>
          </p:cNvPr>
          <p:cNvPicPr>
            <a:picLocks noChangeAspect="1"/>
          </p:cNvPicPr>
          <p:nvPr/>
        </p:nvPicPr>
        <p:blipFill>
          <a:blip r:embed="rId7"/>
          <a:stretch>
            <a:fillRect/>
          </a:stretch>
        </p:blipFill>
        <p:spPr>
          <a:xfrm>
            <a:off x="3956858" y="4442944"/>
            <a:ext cx="7396942" cy="1318999"/>
          </a:xfrm>
          <a:prstGeom prst="rect">
            <a:avLst/>
          </a:prstGeom>
        </p:spPr>
      </p:pic>
      <p:pic>
        <p:nvPicPr>
          <p:cNvPr id="5" name="Picture 4">
            <a:extLst>
              <a:ext uri="{FF2B5EF4-FFF2-40B4-BE49-F238E27FC236}">
                <a16:creationId xmlns:a16="http://schemas.microsoft.com/office/drawing/2014/main" id="{43AEB7D5-4D54-7540-91D8-34CE19F530CB}"/>
              </a:ext>
            </a:extLst>
          </p:cNvPr>
          <p:cNvPicPr>
            <a:picLocks noChangeAspect="1"/>
          </p:cNvPicPr>
          <p:nvPr/>
        </p:nvPicPr>
        <p:blipFill>
          <a:blip r:embed="rId8"/>
          <a:stretch>
            <a:fillRect/>
          </a:stretch>
        </p:blipFill>
        <p:spPr>
          <a:xfrm>
            <a:off x="3956857" y="5824392"/>
            <a:ext cx="7396942" cy="993304"/>
          </a:xfrm>
          <a:prstGeom prst="rect">
            <a:avLst/>
          </a:prstGeom>
        </p:spPr>
      </p:pic>
      <p:pic>
        <p:nvPicPr>
          <p:cNvPr id="14" name="Picture 13">
            <a:extLst>
              <a:ext uri="{FF2B5EF4-FFF2-40B4-BE49-F238E27FC236}">
                <a16:creationId xmlns:a16="http://schemas.microsoft.com/office/drawing/2014/main" id="{87C5C0F0-A750-0414-7D7F-133FE98573A8}"/>
              </a:ext>
            </a:extLst>
          </p:cNvPr>
          <p:cNvPicPr>
            <a:picLocks noChangeAspect="1"/>
          </p:cNvPicPr>
          <p:nvPr/>
        </p:nvPicPr>
        <p:blipFill>
          <a:blip r:embed="rId9"/>
          <a:stretch>
            <a:fillRect/>
          </a:stretch>
        </p:blipFill>
        <p:spPr>
          <a:xfrm>
            <a:off x="6737313" y="758141"/>
            <a:ext cx="4309917" cy="1250350"/>
          </a:xfrm>
          <a:prstGeom prst="rect">
            <a:avLst/>
          </a:prstGeom>
        </p:spPr>
      </p:pic>
    </p:spTree>
    <p:extLst>
      <p:ext uri="{BB962C8B-B14F-4D97-AF65-F5344CB8AC3E}">
        <p14:creationId xmlns:p14="http://schemas.microsoft.com/office/powerpoint/2010/main" val="189655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4E24-C629-644C-9E3D-5A91FAA69063}"/>
              </a:ext>
            </a:extLst>
          </p:cNvPr>
          <p:cNvSpPr>
            <a:spLocks noGrp="1"/>
          </p:cNvSpPr>
          <p:nvPr>
            <p:ph type="title"/>
          </p:nvPr>
        </p:nvSpPr>
        <p:spPr>
          <a:xfrm>
            <a:off x="4965430" y="629268"/>
            <a:ext cx="6586491" cy="1286160"/>
          </a:xfrm>
        </p:spPr>
        <p:txBody>
          <a:bodyPr anchor="b">
            <a:normAutofit/>
          </a:bodyPr>
          <a:lstStyle/>
          <a:p>
            <a:r>
              <a:rPr lang="en-US" b="1">
                <a:latin typeface="+mn-lt"/>
              </a:rPr>
              <a:t>Outline</a:t>
            </a:r>
          </a:p>
        </p:txBody>
      </p:sp>
      <p:graphicFrame>
        <p:nvGraphicFramePr>
          <p:cNvPr id="18" name="Content Placeholder 2">
            <a:extLst>
              <a:ext uri="{FF2B5EF4-FFF2-40B4-BE49-F238E27FC236}">
                <a16:creationId xmlns:a16="http://schemas.microsoft.com/office/drawing/2014/main" id="{B38629BD-CF7B-4C6E-736E-F199FFEDC1B7}"/>
              </a:ext>
            </a:extLst>
          </p:cNvPr>
          <p:cNvGraphicFramePr>
            <a:graphicFrameLocks noGrp="1"/>
          </p:cNvGraphicFramePr>
          <p:nvPr>
            <p:ph idx="1"/>
            <p:extLst>
              <p:ext uri="{D42A27DB-BD31-4B8C-83A1-F6EECF244321}">
                <p14:modId xmlns:p14="http://schemas.microsoft.com/office/powerpoint/2010/main" val="122401388"/>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8">
            <a:extLst>
              <a:ext uri="{FF2B5EF4-FFF2-40B4-BE49-F238E27FC236}">
                <a16:creationId xmlns:a16="http://schemas.microsoft.com/office/drawing/2014/main" id="{A69FDF08-B5D9-4240-9260-D2D6AEC6E6AD}"/>
              </a:ext>
            </a:extLst>
          </p:cNvPr>
          <p:cNvSpPr>
            <a:spLocks noGrp="1"/>
          </p:cNvSpPr>
          <p:nvPr>
            <p:ph type="dt" sz="half" idx="10"/>
          </p:nvPr>
        </p:nvSpPr>
        <p:spPr>
          <a:xfrm>
            <a:off x="838200" y="6356350"/>
            <a:ext cx="2049855" cy="365125"/>
          </a:xfrm>
        </p:spPr>
        <p:txBody>
          <a:bodyPr>
            <a:normAutofit/>
          </a:bodyPr>
          <a:lstStyle/>
          <a:p>
            <a:pPr>
              <a:spcAft>
                <a:spcPts val="600"/>
              </a:spcAft>
            </a:pPr>
            <a:fld id="{9F1DE482-B1EB-B64E-9E01-79FEEE08B4E9}" type="datetime1">
              <a:rPr lang="en-US">
                <a:solidFill>
                  <a:srgbClr val="FFFFFF"/>
                </a:solidFill>
              </a:rPr>
              <a:pPr>
                <a:spcAft>
                  <a:spcPts val="600"/>
                </a:spcAft>
              </a:pPr>
              <a:t>7/25/22</a:t>
            </a:fld>
            <a:endParaRPr lang="en-US">
              <a:solidFill>
                <a:srgbClr val="FFFFFF"/>
              </a:solidFill>
            </a:endParaRPr>
          </a:p>
        </p:txBody>
      </p:sp>
      <p:pic>
        <p:nvPicPr>
          <p:cNvPr id="12" name="Picture 11" descr="Diagram&#10;&#10;Description automatically generated with low confidence">
            <a:extLst>
              <a:ext uri="{FF2B5EF4-FFF2-40B4-BE49-F238E27FC236}">
                <a16:creationId xmlns:a16="http://schemas.microsoft.com/office/drawing/2014/main" id="{6E4B69A8-3045-29D4-C8F0-85B299F6BAE5}"/>
              </a:ext>
            </a:extLst>
          </p:cNvPr>
          <p:cNvPicPr>
            <a:picLocks noChangeAspect="1"/>
          </p:cNvPicPr>
          <p:nvPr/>
        </p:nvPicPr>
        <p:blipFill rotWithShape="1">
          <a:blip r:embed="rId7"/>
          <a:srcRect l="31672" r="30307"/>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8C53F"/>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3F7A7F85-B497-F342-BA4F-5D9C257722E6}"/>
              </a:ext>
            </a:extLst>
          </p:cNvPr>
          <p:cNvSpPr>
            <a:spLocks noGrp="1"/>
          </p:cNvSpPr>
          <p:nvPr>
            <p:ph type="sldNum" sz="quarter" idx="12"/>
          </p:nvPr>
        </p:nvSpPr>
        <p:spPr>
          <a:xfrm>
            <a:off x="10167042" y="6356350"/>
            <a:ext cx="1186758" cy="365125"/>
          </a:xfrm>
        </p:spPr>
        <p:txBody>
          <a:bodyPr>
            <a:normAutofit/>
          </a:bodyPr>
          <a:lstStyle/>
          <a:p>
            <a:pPr>
              <a:spcAft>
                <a:spcPts val="600"/>
              </a:spcAft>
            </a:pPr>
            <a:fld id="{AE494E70-62F5-044D-A380-E72F79C77AB4}" type="slidenum">
              <a:rPr lang="en-US" smtClean="0"/>
              <a:pPr>
                <a:spcAft>
                  <a:spcPts val="600"/>
                </a:spcAft>
              </a:pPr>
              <a:t>2</a:t>
            </a:fld>
            <a:endParaRPr lang="en-US"/>
          </a:p>
        </p:txBody>
      </p:sp>
    </p:spTree>
    <p:extLst>
      <p:ext uri="{BB962C8B-B14F-4D97-AF65-F5344CB8AC3E}">
        <p14:creationId xmlns:p14="http://schemas.microsoft.com/office/powerpoint/2010/main" val="107942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7">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7"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latin typeface="+mn-lt"/>
              </a:rPr>
              <a:t>Features Extraction</a:t>
            </a:r>
          </a:p>
        </p:txBody>
      </p:sp>
      <p:pic>
        <p:nvPicPr>
          <p:cNvPr id="5" name="Picture 4" descr="Icon&#10;&#10;Description automatically generated">
            <a:extLst>
              <a:ext uri="{FF2B5EF4-FFF2-40B4-BE49-F238E27FC236}">
                <a16:creationId xmlns:a16="http://schemas.microsoft.com/office/drawing/2014/main" id="{7C899474-9298-A347-B6FD-773910E1EF69}"/>
              </a:ext>
            </a:extLst>
          </p:cNvPr>
          <p:cNvPicPr>
            <a:picLocks noChangeAspect="1"/>
          </p:cNvPicPr>
          <p:nvPr/>
        </p:nvPicPr>
        <p:blipFill>
          <a:blip r:embed="rId2"/>
          <a:stretch>
            <a:fillRect/>
          </a:stretch>
        </p:blipFill>
        <p:spPr>
          <a:xfrm>
            <a:off x="644056" y="2962724"/>
            <a:ext cx="3990626" cy="2193477"/>
          </a:xfrm>
          <a:prstGeom prst="rect">
            <a:avLst/>
          </a:prstGeom>
        </p:spPr>
      </p:pic>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295569" y="2494450"/>
            <a:ext cx="6097855" cy="3563159"/>
          </a:xfrm>
        </p:spPr>
        <p:txBody>
          <a:bodyPr>
            <a:normAutofit/>
          </a:bodyPr>
          <a:lstStyle/>
          <a:p>
            <a:r>
              <a:rPr lang="en-US" sz="2400" dirty="0"/>
              <a:t>Computers understand numbers, but can’t understand characters, words, or sentences, so an intermediate step is needed before building NLP models, which is </a:t>
            </a:r>
            <a:r>
              <a:rPr lang="en-US" sz="2400" b="1" dirty="0"/>
              <a:t>text representation or text vectorization.</a:t>
            </a:r>
          </a:p>
          <a:p>
            <a:endParaRPr lang="en-US" sz="2400" b="1" dirty="0"/>
          </a:p>
          <a:p>
            <a:r>
              <a:rPr lang="en-US" sz="2400" b="1" i="1" dirty="0"/>
              <a:t>Text Vectorization</a:t>
            </a:r>
            <a:r>
              <a:rPr lang="en-US" sz="2400" i="1" dirty="0"/>
              <a:t>: convert text to vector of numbers</a:t>
            </a:r>
            <a:endParaRPr lang="en-US" sz="2400" b="1" dirty="0"/>
          </a:p>
          <a:p>
            <a:endParaRPr lang="en-US" sz="2400" dirty="0"/>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a:normAutofit/>
          </a:bodyPr>
          <a:lstStyle/>
          <a:p>
            <a:pPr>
              <a:spcAft>
                <a:spcPts val="600"/>
              </a:spcAft>
            </a:pPr>
            <a:fld id="{AE494E70-62F5-044D-A380-E72F79C77AB4}" type="slidenum">
              <a:rPr lang="en-US" sz="1000"/>
              <a:pPr>
                <a:spcAft>
                  <a:spcPts val="600"/>
                </a:spcAft>
              </a:pPr>
              <a:t>20</a:t>
            </a:fld>
            <a:endParaRPr lang="en-US" sz="1000"/>
          </a:p>
        </p:txBody>
      </p:sp>
      <p:pic>
        <p:nvPicPr>
          <p:cNvPr id="4" name="Picture 3">
            <a:extLst>
              <a:ext uri="{FF2B5EF4-FFF2-40B4-BE49-F238E27FC236}">
                <a16:creationId xmlns:a16="http://schemas.microsoft.com/office/drawing/2014/main" id="{CC8F5A45-A70F-5C71-5F7A-CADDDE17F353}"/>
              </a:ext>
            </a:extLst>
          </p:cNvPr>
          <p:cNvPicPr>
            <a:picLocks noChangeAspect="1"/>
          </p:cNvPicPr>
          <p:nvPr/>
        </p:nvPicPr>
        <p:blipFill>
          <a:blip r:embed="rId3"/>
          <a:stretch>
            <a:fillRect/>
          </a:stretch>
        </p:blipFill>
        <p:spPr>
          <a:xfrm>
            <a:off x="6737313" y="758141"/>
            <a:ext cx="4309917" cy="1250350"/>
          </a:xfrm>
          <a:prstGeom prst="rect">
            <a:avLst/>
          </a:prstGeom>
        </p:spPr>
      </p:pic>
    </p:spTree>
    <p:extLst>
      <p:ext uri="{BB962C8B-B14F-4D97-AF65-F5344CB8AC3E}">
        <p14:creationId xmlns:p14="http://schemas.microsoft.com/office/powerpoint/2010/main" val="25280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321734"/>
            <a:ext cx="5136416" cy="1135737"/>
          </a:xfrm>
        </p:spPr>
        <p:txBody>
          <a:bodyPr>
            <a:normAutofit/>
          </a:bodyPr>
          <a:lstStyle/>
          <a:p>
            <a:r>
              <a:rPr lang="en-US" sz="3600" b="1">
                <a:latin typeface="+mn-lt"/>
              </a:rPr>
              <a:t>Text Vectorization Terminology</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643468" y="1782981"/>
            <a:ext cx="5136416" cy="4393982"/>
          </a:xfrm>
        </p:spPr>
        <p:txBody>
          <a:bodyPr>
            <a:normAutofit lnSpcReduction="10000"/>
          </a:bodyPr>
          <a:lstStyle/>
          <a:p>
            <a:pPr marL="0" indent="0">
              <a:buNone/>
            </a:pPr>
            <a:r>
              <a:rPr lang="en-US" sz="2000" dirty="0"/>
              <a:t>Before understanding Vectorization, there are few terms that we need to understand.</a:t>
            </a:r>
          </a:p>
          <a:p>
            <a:pPr lvl="1"/>
            <a:r>
              <a:rPr lang="en-US" sz="2000" b="1" dirty="0"/>
              <a:t>Document: </a:t>
            </a:r>
            <a:r>
              <a:rPr lang="en-US" sz="2000" dirty="0"/>
              <a:t>A document is a single text data point. </a:t>
            </a:r>
            <a:r>
              <a:rPr lang="en-US" sz="2000" b="1" dirty="0"/>
              <a:t>For Example,</a:t>
            </a:r>
            <a:r>
              <a:rPr lang="en-US" sz="2000" dirty="0"/>
              <a:t> a review of a particular product by the user.</a:t>
            </a:r>
          </a:p>
          <a:p>
            <a:pPr lvl="1"/>
            <a:endParaRPr lang="en-US" sz="2000" dirty="0"/>
          </a:p>
          <a:p>
            <a:pPr marL="457200" lvl="1" indent="0">
              <a:buNone/>
            </a:pPr>
            <a:endParaRPr lang="en-US" sz="2000" dirty="0"/>
          </a:p>
          <a:p>
            <a:pPr marL="457200" lvl="1" indent="0">
              <a:buNone/>
            </a:pPr>
            <a:endParaRPr lang="en-US" sz="2000" dirty="0"/>
          </a:p>
          <a:p>
            <a:pPr marL="457200" lvl="1" indent="0">
              <a:buNone/>
            </a:pPr>
            <a:r>
              <a:rPr lang="en-US" sz="2000" dirty="0"/>
              <a:t>Doc1:  This is a good product; I will buy it again.</a:t>
            </a:r>
          </a:p>
          <a:p>
            <a:pPr marL="457200" lvl="1" indent="0">
              <a:buNone/>
            </a:pPr>
            <a:endParaRPr lang="en-US" sz="2000" dirty="0"/>
          </a:p>
          <a:p>
            <a:pPr marL="457200" lvl="1" indent="0">
              <a:buNone/>
            </a:pPr>
            <a:r>
              <a:rPr lang="en-US" sz="2000" dirty="0"/>
              <a:t>Doc2: I hate this product.</a:t>
            </a:r>
          </a:p>
          <a:p>
            <a:pPr marL="457200" lvl="1" indent="0">
              <a:buNone/>
            </a:pPr>
            <a:endParaRPr lang="en-US" sz="2000" dirty="0"/>
          </a:p>
          <a:p>
            <a:pPr marL="457200" lvl="1" indent="0">
              <a:buNone/>
            </a:pPr>
            <a:r>
              <a:rPr lang="en-US" sz="2000" dirty="0"/>
              <a:t>Doc3: My sister bought this product, and I am thinking of buying this too.</a:t>
            </a:r>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000" b="1" dirty="0"/>
          </a:p>
          <a:p>
            <a:endParaRPr lang="en-US" sz="2000" dirty="0"/>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mputer script on a screen">
            <a:extLst>
              <a:ext uri="{FF2B5EF4-FFF2-40B4-BE49-F238E27FC236}">
                <a16:creationId xmlns:a16="http://schemas.microsoft.com/office/drawing/2014/main" id="{2201A4FC-4B16-4471-9213-BB32FDC92341}"/>
              </a:ext>
            </a:extLst>
          </p:cNvPr>
          <p:cNvPicPr>
            <a:picLocks noChangeAspect="1"/>
          </p:cNvPicPr>
          <p:nvPr/>
        </p:nvPicPr>
        <p:blipFill rotWithShape="1">
          <a:blip r:embed="rId2"/>
          <a:srcRect l="1985" r="41757" b="-1"/>
          <a:stretch/>
        </p:blipFill>
        <p:spPr>
          <a:xfrm>
            <a:off x="6412117" y="10"/>
            <a:ext cx="5779884" cy="6857990"/>
          </a:xfrm>
          <a:prstGeom prst="rect">
            <a:avLst/>
          </a:prstGeom>
        </p:spPr>
      </p:pic>
      <p:grpSp>
        <p:nvGrpSpPr>
          <p:cNvPr id="53" name="Group 2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5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05333" y="6356350"/>
            <a:ext cx="2743200" cy="365125"/>
          </a:xfrm>
        </p:spPr>
        <p:txBody>
          <a:bodyPr>
            <a:normAutofit/>
          </a:bodyPr>
          <a:lstStyle/>
          <a:p>
            <a:pPr>
              <a:spcAft>
                <a:spcPts val="600"/>
              </a:spcAft>
            </a:pPr>
            <a:fld id="{AE494E70-62F5-044D-A380-E72F79C77AB4}"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14373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b="1" dirty="0">
                <a:latin typeface="+mn-lt"/>
              </a:rPr>
              <a:t>Text Vectorization Terminology</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72492" y="2071316"/>
            <a:ext cx="10781307" cy="4119172"/>
          </a:xfrm>
        </p:spPr>
        <p:txBody>
          <a:bodyPr anchor="t">
            <a:normAutofit/>
          </a:bodyPr>
          <a:lstStyle/>
          <a:p>
            <a:pPr lvl="1"/>
            <a:r>
              <a:rPr lang="en-US" b="1" dirty="0"/>
              <a:t>Corpus: </a:t>
            </a:r>
            <a:r>
              <a:rPr lang="en-US" dirty="0"/>
              <a:t>A collection of all the documents present in our dataset.</a:t>
            </a:r>
          </a:p>
          <a:p>
            <a:pPr lvl="1"/>
            <a:endParaRPr lang="en-US" dirty="0"/>
          </a:p>
          <a:p>
            <a:pPr lvl="1"/>
            <a:endParaRPr lang="en-US" dirty="0"/>
          </a:p>
          <a:p>
            <a:pPr lvl="1"/>
            <a:endParaRPr lang="en-US" dirty="0"/>
          </a:p>
          <a:p>
            <a:pPr lvl="1"/>
            <a:endParaRPr lang="en-US" dirty="0"/>
          </a:p>
          <a:p>
            <a:pPr lvl="1"/>
            <a:endParaRPr lang="en-US" dirty="0"/>
          </a:p>
          <a:p>
            <a:pPr lvl="1"/>
            <a:r>
              <a:rPr lang="en-US" b="1" dirty="0"/>
              <a:t>Feature: </a:t>
            </a:r>
            <a:r>
              <a:rPr lang="en-US" dirty="0"/>
              <a:t>Every unique word in the corpus is considered as a feature.</a:t>
            </a:r>
          </a:p>
          <a:p>
            <a:pPr marL="457200" lvl="1" indent="0">
              <a:buNone/>
            </a:pPr>
            <a:r>
              <a:rPr lang="en-US" dirty="0"/>
              <a:t>	</a:t>
            </a:r>
          </a:p>
          <a:p>
            <a:pPr marL="457200" lvl="1" indent="0">
              <a:buNone/>
            </a:pPr>
            <a:r>
              <a:rPr lang="en-US" dirty="0"/>
              <a:t>		[brown, house, big, street, number, small, bedroom, dog,…</a:t>
            </a:r>
            <a:r>
              <a:rPr lang="en-US" dirty="0" err="1"/>
              <a:t>etc</a:t>
            </a:r>
            <a:r>
              <a:rPr lang="en-US" dirty="0"/>
              <a:t>]</a:t>
            </a:r>
          </a:p>
          <a:p>
            <a:pPr lvl="1"/>
            <a:endParaRPr lang="en-US" dirty="0"/>
          </a:p>
          <a:p>
            <a:pPr lvl="1"/>
            <a:endParaRPr lang="en-US" dirty="0"/>
          </a:p>
          <a:p>
            <a:pPr lvl="1"/>
            <a:endParaRPr lang="en-US" dirty="0"/>
          </a:p>
          <a:p>
            <a:pPr lvl="1"/>
            <a:endParaRPr lang="en-US" dirty="0"/>
          </a:p>
          <a:p>
            <a:endParaRPr lang="en-US" sz="2400" b="1" dirty="0"/>
          </a:p>
          <a:p>
            <a:endParaRPr lang="en-US" sz="2400" dirty="0"/>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22</a:t>
            </a:fld>
            <a:endParaRPr lang="en-US"/>
          </a:p>
        </p:txBody>
      </p:sp>
      <p:sp>
        <p:nvSpPr>
          <p:cNvPr id="8" name="Content Placeholder 2">
            <a:extLst>
              <a:ext uri="{FF2B5EF4-FFF2-40B4-BE49-F238E27FC236}">
                <a16:creationId xmlns:a16="http://schemas.microsoft.com/office/drawing/2014/main" id="{02DDD741-0BC8-FD48-A950-4F1B9B6F5A7B}"/>
              </a:ext>
            </a:extLst>
          </p:cNvPr>
          <p:cNvSpPr txBox="1">
            <a:spLocks/>
          </p:cNvSpPr>
          <p:nvPr/>
        </p:nvSpPr>
        <p:spPr>
          <a:xfrm>
            <a:off x="1868809" y="2739233"/>
            <a:ext cx="8113391" cy="1119266"/>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dirty="0">
                <a:solidFill>
                  <a:schemeClr val="bg1"/>
                </a:solidFill>
              </a:rPr>
              <a:t>Text 0:    "This is a brown house. This house is big. No street number."</a:t>
            </a:r>
            <a:br>
              <a:rPr lang="en-US" sz="1800" dirty="0">
                <a:solidFill>
                  <a:schemeClr val="bg1"/>
                </a:solidFill>
              </a:rPr>
            </a:br>
            <a:r>
              <a:rPr lang="en-US" sz="1800" dirty="0">
                <a:solidFill>
                  <a:schemeClr val="bg1"/>
                </a:solidFill>
              </a:rPr>
              <a:t>Text 1:    "This is a small house. This house has a bedroom. The street number is 12."</a:t>
            </a:r>
            <a:br>
              <a:rPr lang="en-US" sz="1800" dirty="0">
                <a:solidFill>
                  <a:schemeClr val="bg1"/>
                </a:solidFill>
              </a:rPr>
            </a:br>
            <a:r>
              <a:rPr lang="en-US" sz="1800" dirty="0">
                <a:solidFill>
                  <a:schemeClr val="bg1"/>
                </a:solidFill>
              </a:rPr>
              <a:t>Text 2:    "This dog is brown. This dog likes to play."</a:t>
            </a:r>
            <a:br>
              <a:rPr lang="en-US" sz="1800" dirty="0">
                <a:solidFill>
                  <a:schemeClr val="bg1"/>
                </a:solidFill>
              </a:rPr>
            </a:br>
            <a:r>
              <a:rPr lang="en-US" sz="1800" dirty="0">
                <a:solidFill>
                  <a:schemeClr val="bg1"/>
                </a:solidFill>
              </a:rPr>
              <a:t>Text 3:    "The dog is in the bedroom."</a:t>
            </a:r>
          </a:p>
        </p:txBody>
      </p:sp>
      <p:sp>
        <p:nvSpPr>
          <p:cNvPr id="10" name="TextBox 9">
            <a:extLst>
              <a:ext uri="{FF2B5EF4-FFF2-40B4-BE49-F238E27FC236}">
                <a16:creationId xmlns:a16="http://schemas.microsoft.com/office/drawing/2014/main" id="{4212C53C-C1C6-6A41-BF5B-CEE09D71A924}"/>
              </a:ext>
            </a:extLst>
          </p:cNvPr>
          <p:cNvSpPr txBox="1"/>
          <p:nvPr/>
        </p:nvSpPr>
        <p:spPr>
          <a:xfrm>
            <a:off x="1010578" y="3059668"/>
            <a:ext cx="858231" cy="369332"/>
          </a:xfrm>
          <a:prstGeom prst="rect">
            <a:avLst/>
          </a:prstGeom>
          <a:noFill/>
        </p:spPr>
        <p:txBody>
          <a:bodyPr wrap="square" rtlCol="0">
            <a:spAutoFit/>
          </a:bodyPr>
          <a:lstStyle/>
          <a:p>
            <a:r>
              <a:rPr lang="en-US" b="1" dirty="0"/>
              <a:t>Corpus</a:t>
            </a:r>
          </a:p>
        </p:txBody>
      </p:sp>
    </p:spTree>
    <p:extLst>
      <p:ext uri="{BB962C8B-B14F-4D97-AF65-F5344CB8AC3E}">
        <p14:creationId xmlns:p14="http://schemas.microsoft.com/office/powerpoint/2010/main" val="6537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b="1" dirty="0">
                <a:latin typeface="+mn-lt"/>
              </a:rPr>
              <a:t>Text Vectorization Techniques</a:t>
            </a:r>
          </a:p>
        </p:txBody>
      </p:sp>
      <p:graphicFrame>
        <p:nvGraphicFramePr>
          <p:cNvPr id="13" name="Content Placeholder 2">
            <a:extLst>
              <a:ext uri="{FF2B5EF4-FFF2-40B4-BE49-F238E27FC236}">
                <a16:creationId xmlns:a16="http://schemas.microsoft.com/office/drawing/2014/main" id="{42B1576B-FC2E-5862-1597-E2A2C03B8AE6}"/>
              </a:ext>
            </a:extLst>
          </p:cNvPr>
          <p:cNvGraphicFramePr>
            <a:graphicFrameLocks noGrp="1"/>
          </p:cNvGraphicFramePr>
          <p:nvPr>
            <p:ph idx="1"/>
            <p:extLst>
              <p:ext uri="{D42A27DB-BD31-4B8C-83A1-F6EECF244321}">
                <p14:modId xmlns:p14="http://schemas.microsoft.com/office/powerpoint/2010/main" val="2930488829"/>
              </p:ext>
            </p:extLst>
          </p:nvPr>
        </p:nvGraphicFramePr>
        <p:xfrm>
          <a:off x="572492" y="2071316"/>
          <a:ext cx="10781307"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23</a:t>
            </a:fld>
            <a:endParaRPr lang="en-US"/>
          </a:p>
        </p:txBody>
      </p:sp>
    </p:spTree>
    <p:extLst>
      <p:ext uri="{BB962C8B-B14F-4D97-AF65-F5344CB8AC3E}">
        <p14:creationId xmlns:p14="http://schemas.microsoft.com/office/powerpoint/2010/main" val="4164034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b="1" dirty="0">
                <a:latin typeface="+mn-lt"/>
              </a:rPr>
              <a:t>Binary Term Frequency</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72492" y="2071316"/>
            <a:ext cx="10781307" cy="4119172"/>
          </a:xfrm>
        </p:spPr>
        <p:txBody>
          <a:bodyPr anchor="t">
            <a:normAutofit/>
          </a:bodyPr>
          <a:lstStyle/>
          <a:p>
            <a:pPr marL="0" indent="0">
              <a:buNone/>
            </a:pPr>
            <a:r>
              <a:rPr lang="en-US" sz="2400" dirty="0"/>
              <a:t>Binary Term Frequency captures presence (1) or absence (0) of term in document.</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24</a:t>
            </a:fld>
            <a:endParaRPr lang="en-US"/>
          </a:p>
        </p:txBody>
      </p:sp>
      <p:sp>
        <p:nvSpPr>
          <p:cNvPr id="8" name="Content Placeholder 2">
            <a:extLst>
              <a:ext uri="{FF2B5EF4-FFF2-40B4-BE49-F238E27FC236}">
                <a16:creationId xmlns:a16="http://schemas.microsoft.com/office/drawing/2014/main" id="{03E406B8-7CE5-CF41-9AEA-998CF9533D76}"/>
              </a:ext>
            </a:extLst>
          </p:cNvPr>
          <p:cNvSpPr txBox="1">
            <a:spLocks/>
          </p:cNvSpPr>
          <p:nvPr/>
        </p:nvSpPr>
        <p:spPr>
          <a:xfrm>
            <a:off x="1868809" y="2672549"/>
            <a:ext cx="8113391" cy="1119266"/>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dirty="0">
                <a:solidFill>
                  <a:schemeClr val="bg1"/>
                </a:solidFill>
              </a:rPr>
              <a:t>Text 0:    "This is a brown house. This house is big. No street number."</a:t>
            </a:r>
            <a:br>
              <a:rPr lang="en-US" sz="1800" dirty="0">
                <a:solidFill>
                  <a:schemeClr val="bg1"/>
                </a:solidFill>
              </a:rPr>
            </a:br>
            <a:r>
              <a:rPr lang="en-US" sz="1800" dirty="0">
                <a:solidFill>
                  <a:schemeClr val="bg1"/>
                </a:solidFill>
              </a:rPr>
              <a:t>Text 1:    "This is a small house. This house has a bedroom. The street number is 12."</a:t>
            </a:r>
            <a:br>
              <a:rPr lang="en-US" sz="1800" dirty="0">
                <a:solidFill>
                  <a:schemeClr val="bg1"/>
                </a:solidFill>
              </a:rPr>
            </a:br>
            <a:r>
              <a:rPr lang="en-US" sz="1800" dirty="0">
                <a:solidFill>
                  <a:schemeClr val="bg1"/>
                </a:solidFill>
              </a:rPr>
              <a:t>Text 2:    "This dog is brown. This dog likes to play."</a:t>
            </a:r>
            <a:br>
              <a:rPr lang="en-US" sz="1800" dirty="0">
                <a:solidFill>
                  <a:schemeClr val="bg1"/>
                </a:solidFill>
              </a:rPr>
            </a:br>
            <a:r>
              <a:rPr lang="en-US" sz="1800" dirty="0">
                <a:solidFill>
                  <a:schemeClr val="bg1"/>
                </a:solidFill>
              </a:rPr>
              <a:t>Text 3:    "The dog is in the bedroom."</a:t>
            </a:r>
          </a:p>
        </p:txBody>
      </p:sp>
      <p:sp>
        <p:nvSpPr>
          <p:cNvPr id="4" name="TextBox 3">
            <a:extLst>
              <a:ext uri="{FF2B5EF4-FFF2-40B4-BE49-F238E27FC236}">
                <a16:creationId xmlns:a16="http://schemas.microsoft.com/office/drawing/2014/main" id="{E99F691D-5BB9-F842-A5F9-AC54123DD711}"/>
              </a:ext>
            </a:extLst>
          </p:cNvPr>
          <p:cNvSpPr txBox="1"/>
          <p:nvPr/>
        </p:nvSpPr>
        <p:spPr>
          <a:xfrm>
            <a:off x="878035" y="2892158"/>
            <a:ext cx="2526733" cy="369332"/>
          </a:xfrm>
          <a:prstGeom prst="rect">
            <a:avLst/>
          </a:prstGeom>
          <a:noFill/>
        </p:spPr>
        <p:txBody>
          <a:bodyPr wrap="square" rtlCol="0">
            <a:spAutoFit/>
          </a:bodyPr>
          <a:lstStyle/>
          <a:p>
            <a:r>
              <a:rPr lang="en-US" dirty="0"/>
              <a:t>Corpus</a:t>
            </a:r>
          </a:p>
        </p:txBody>
      </p:sp>
      <p:sp>
        <p:nvSpPr>
          <p:cNvPr id="6" name="Rectangle 5">
            <a:extLst>
              <a:ext uri="{FF2B5EF4-FFF2-40B4-BE49-F238E27FC236}">
                <a16:creationId xmlns:a16="http://schemas.microsoft.com/office/drawing/2014/main" id="{9C962D96-24C1-A445-905F-60BEEFA0BD12}"/>
              </a:ext>
            </a:extLst>
          </p:cNvPr>
          <p:cNvSpPr/>
          <p:nvPr/>
        </p:nvSpPr>
        <p:spPr>
          <a:xfrm>
            <a:off x="9748062" y="4825326"/>
            <a:ext cx="1443344" cy="369332"/>
          </a:xfrm>
          <a:prstGeom prst="rect">
            <a:avLst/>
          </a:prstGeom>
        </p:spPr>
        <p:txBody>
          <a:bodyPr wrap="none">
            <a:spAutoFit/>
          </a:bodyPr>
          <a:lstStyle/>
          <a:p>
            <a:r>
              <a:rPr lang="en-US" dirty="0"/>
              <a:t>sparse matrix</a:t>
            </a:r>
          </a:p>
        </p:txBody>
      </p:sp>
      <p:pic>
        <p:nvPicPr>
          <p:cNvPr id="12" name="Picture 11">
            <a:extLst>
              <a:ext uri="{FF2B5EF4-FFF2-40B4-BE49-F238E27FC236}">
                <a16:creationId xmlns:a16="http://schemas.microsoft.com/office/drawing/2014/main" id="{B56A63E1-29ED-C857-565A-98CF25CAEB38}"/>
              </a:ext>
            </a:extLst>
          </p:cNvPr>
          <p:cNvPicPr>
            <a:picLocks noChangeAspect="1"/>
          </p:cNvPicPr>
          <p:nvPr/>
        </p:nvPicPr>
        <p:blipFill>
          <a:blip r:embed="rId2"/>
          <a:stretch>
            <a:fillRect/>
          </a:stretch>
        </p:blipFill>
        <p:spPr>
          <a:xfrm>
            <a:off x="2012448" y="3957677"/>
            <a:ext cx="7573221" cy="2104631"/>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17222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b="1" dirty="0">
                <a:latin typeface="+mn-lt"/>
              </a:rPr>
              <a:t>Bag of Words (BOW)</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72492" y="2071316"/>
            <a:ext cx="8062751" cy="4119172"/>
          </a:xfrm>
        </p:spPr>
        <p:txBody>
          <a:bodyPr anchor="t">
            <a:normAutofit/>
          </a:bodyPr>
          <a:lstStyle/>
          <a:p>
            <a:pPr marL="0" indent="0">
              <a:buNone/>
            </a:pPr>
            <a:r>
              <a:rPr lang="en-US" sz="2400" dirty="0"/>
              <a:t>Bag-of-Words is one of the most fundamental methods to transform tokens into a set of features.</a:t>
            </a:r>
          </a:p>
          <a:p>
            <a:pPr marL="0" indent="0">
              <a:buNone/>
            </a:pPr>
            <a:endParaRPr lang="en-US" sz="2400" dirty="0"/>
          </a:p>
          <a:p>
            <a:pPr marL="0" indent="0">
              <a:buNone/>
            </a:pPr>
            <a:r>
              <a:rPr lang="en-US" sz="2400" dirty="0"/>
              <a:t>Bag of Words (</a:t>
            </a:r>
            <a:r>
              <a:rPr lang="en-US" sz="2400" dirty="0" err="1"/>
              <a:t>BoW</a:t>
            </a:r>
            <a:r>
              <a:rPr lang="en-US" sz="2400" dirty="0"/>
              <a:t>) Term Frequency captures frequency of term in document. </a:t>
            </a:r>
          </a:p>
          <a:p>
            <a:pPr marL="0" indent="0">
              <a:buNone/>
            </a:pPr>
            <a:endParaRPr lang="en-US" sz="2000" dirty="0"/>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25</a:t>
            </a:fld>
            <a:endParaRPr lang="en-US"/>
          </a:p>
        </p:txBody>
      </p:sp>
      <p:pic>
        <p:nvPicPr>
          <p:cNvPr id="7" name="Picture 6">
            <a:extLst>
              <a:ext uri="{FF2B5EF4-FFF2-40B4-BE49-F238E27FC236}">
                <a16:creationId xmlns:a16="http://schemas.microsoft.com/office/drawing/2014/main" id="{8A36D4D7-5787-0C42-81FD-70D82BD3503B}"/>
              </a:ext>
            </a:extLst>
          </p:cNvPr>
          <p:cNvPicPr>
            <a:picLocks noChangeAspect="1"/>
          </p:cNvPicPr>
          <p:nvPr/>
        </p:nvPicPr>
        <p:blipFill>
          <a:blip r:embed="rId2"/>
          <a:stretch>
            <a:fillRect/>
          </a:stretch>
        </p:blipFill>
        <p:spPr>
          <a:xfrm>
            <a:off x="1419404" y="4266925"/>
            <a:ext cx="3175322" cy="2060087"/>
          </a:xfrm>
          <a:prstGeom prst="rect">
            <a:avLst/>
          </a:prstGeom>
        </p:spPr>
      </p:pic>
      <p:pic>
        <p:nvPicPr>
          <p:cNvPr id="10" name="Picture 9">
            <a:extLst>
              <a:ext uri="{FF2B5EF4-FFF2-40B4-BE49-F238E27FC236}">
                <a16:creationId xmlns:a16="http://schemas.microsoft.com/office/drawing/2014/main" id="{5F2B050E-5729-1D48-B1E0-2A75F1461E95}"/>
              </a:ext>
            </a:extLst>
          </p:cNvPr>
          <p:cNvPicPr>
            <a:picLocks noChangeAspect="1"/>
          </p:cNvPicPr>
          <p:nvPr/>
        </p:nvPicPr>
        <p:blipFill>
          <a:blip r:embed="rId3"/>
          <a:stretch>
            <a:fillRect/>
          </a:stretch>
        </p:blipFill>
        <p:spPr>
          <a:xfrm>
            <a:off x="4678613" y="4092694"/>
            <a:ext cx="3300921" cy="244621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36AD0B17-CF29-5B40-A81E-DDADE58C26FD}"/>
              </a:ext>
            </a:extLst>
          </p:cNvPr>
          <p:cNvPicPr>
            <a:picLocks noChangeAspect="1"/>
          </p:cNvPicPr>
          <p:nvPr/>
        </p:nvPicPr>
        <p:blipFill rotWithShape="1">
          <a:blip r:embed="rId4"/>
          <a:srcRect l="9766" r="21550"/>
          <a:stretch/>
        </p:blipFill>
        <p:spPr>
          <a:xfrm>
            <a:off x="7979534" y="1446423"/>
            <a:ext cx="4040074" cy="4411616"/>
          </a:xfrm>
          <a:prstGeom prst="rect">
            <a:avLst/>
          </a:prstGeom>
        </p:spPr>
      </p:pic>
    </p:spTree>
    <p:extLst>
      <p:ext uri="{BB962C8B-B14F-4D97-AF65-F5344CB8AC3E}">
        <p14:creationId xmlns:p14="http://schemas.microsoft.com/office/powerpoint/2010/main" val="41313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b="1" kern="1200" dirty="0">
                <a:solidFill>
                  <a:schemeClr val="tx1"/>
                </a:solidFill>
                <a:latin typeface="+mn-lt"/>
                <a:ea typeface="+mj-ea"/>
                <a:cs typeface="+mj-cs"/>
              </a:rPr>
              <a:t>Drawback</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870148" y="3962792"/>
            <a:ext cx="5221185" cy="2102108"/>
          </a:xfrm>
        </p:spPr>
        <p:txBody>
          <a:bodyPr vert="horz" lIns="91440" tIns="45720" rIns="91440" bIns="45720" rtlCol="0" anchor="t">
            <a:normAutofit/>
          </a:bodyPr>
          <a:lstStyle/>
          <a:p>
            <a:pPr marL="0" indent="0" algn="ctr">
              <a:buNone/>
            </a:pPr>
            <a:r>
              <a:rPr lang="en-US" sz="2400" kern="1200">
                <a:solidFill>
                  <a:schemeClr val="tx1"/>
                </a:solidFill>
                <a:latin typeface="+mn-lt"/>
                <a:ea typeface="+mn-ea"/>
                <a:cs typeface="+mn-cs"/>
              </a:rPr>
              <a:t>The order of occurrence of words is lost, as we create a vector of tokens in randomized order</a:t>
            </a:r>
          </a:p>
        </p:txBody>
      </p:sp>
      <p:sp>
        <p:nvSpPr>
          <p:cNvPr id="22" name="Freeform: Shape 2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descr="Text&#10;&#10;Description automatically generated">
            <a:extLst>
              <a:ext uri="{FF2B5EF4-FFF2-40B4-BE49-F238E27FC236}">
                <a16:creationId xmlns:a16="http://schemas.microsoft.com/office/drawing/2014/main" id="{97D79FCF-8BA8-6E46-8CE1-6BA5270782B6}"/>
              </a:ext>
            </a:extLst>
          </p:cNvPr>
          <p:cNvPicPr>
            <a:picLocks noChangeAspect="1"/>
          </p:cNvPicPr>
          <p:nvPr/>
        </p:nvPicPr>
        <p:blipFill rotWithShape="1">
          <a:blip r:embed="rId2"/>
          <a:srcRect b="15266"/>
          <a:stretch/>
        </p:blipFill>
        <p:spPr>
          <a:xfrm>
            <a:off x="6853330" y="1209578"/>
            <a:ext cx="4535329"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6" name="Freeform: Shape 2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a:spcAft>
                <a:spcPts val="600"/>
              </a:spcAft>
            </a:pPr>
            <a:fld id="{AE494E70-62F5-044D-A380-E72F79C77AB4}" type="slidenum">
              <a:rPr lang="en-US"/>
              <a:pPr>
                <a:spcAft>
                  <a:spcPts val="600"/>
                </a:spcAft>
              </a:pPr>
              <a:t>26</a:t>
            </a:fld>
            <a:endParaRPr lang="en-US"/>
          </a:p>
        </p:txBody>
      </p:sp>
      <p:sp>
        <p:nvSpPr>
          <p:cNvPr id="28" name="Freeform: Shape 2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57401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5000" y="640823"/>
            <a:ext cx="3418659" cy="5583148"/>
          </a:xfrm>
        </p:spPr>
        <p:txBody>
          <a:bodyPr anchor="ctr">
            <a:normAutofit/>
          </a:bodyPr>
          <a:lstStyle/>
          <a:p>
            <a:r>
              <a:rPr lang="en-US" sz="4600" b="1">
                <a:latin typeface="+mn-lt"/>
              </a:rPr>
              <a:t>N-grams Vectorization</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smtClean="0"/>
              <a:pPr>
                <a:spcAft>
                  <a:spcPts val="600"/>
                </a:spcAft>
              </a:pPr>
              <a:t>27</a:t>
            </a:fld>
            <a:endParaRPr lang="en-US"/>
          </a:p>
        </p:txBody>
      </p:sp>
      <p:graphicFrame>
        <p:nvGraphicFramePr>
          <p:cNvPr id="13" name="Content Placeholder 2">
            <a:extLst>
              <a:ext uri="{FF2B5EF4-FFF2-40B4-BE49-F238E27FC236}">
                <a16:creationId xmlns:a16="http://schemas.microsoft.com/office/drawing/2014/main" id="{D2D4AF3A-7F64-32F2-C8E0-B6935AB2F18E}"/>
              </a:ext>
            </a:extLst>
          </p:cNvPr>
          <p:cNvGraphicFramePr>
            <a:graphicFrameLocks noGrp="1"/>
          </p:cNvGraphicFramePr>
          <p:nvPr>
            <p:ph idx="1"/>
            <p:extLst>
              <p:ext uri="{D42A27DB-BD31-4B8C-83A1-F6EECF244321}">
                <p14:modId xmlns:p14="http://schemas.microsoft.com/office/powerpoint/2010/main" val="383087974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3991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1" name="Freeform: Shape 2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0080" y="1243013"/>
            <a:ext cx="3855720" cy="4371974"/>
          </a:xfrm>
        </p:spPr>
        <p:txBody>
          <a:bodyPr>
            <a:normAutofit/>
          </a:bodyPr>
          <a:lstStyle/>
          <a:p>
            <a:r>
              <a:rPr lang="en-US" sz="3600" b="1" dirty="0">
                <a:latin typeface="+mn-lt"/>
              </a:rPr>
              <a:t>N-grams Vectorization example</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833725" y="668215"/>
            <a:ext cx="6020224" cy="5366825"/>
          </a:xfrm>
        </p:spPr>
        <p:txBody>
          <a:bodyPr anchor="ctr">
            <a:normAutofit/>
          </a:bodyPr>
          <a:lstStyle/>
          <a:p>
            <a:pPr marL="0" indent="0">
              <a:buNone/>
            </a:pPr>
            <a:r>
              <a:rPr lang="en-US" sz="1800" b="1" dirty="0">
                <a:solidFill>
                  <a:schemeClr val="tx2"/>
                </a:solidFill>
              </a:rPr>
              <a:t>“I am studying NLP”     has four words and n=4. </a:t>
            </a:r>
          </a:p>
          <a:p>
            <a:pPr marL="0" indent="0">
              <a:buNone/>
            </a:pPr>
            <a:endParaRPr lang="en-US" sz="1800" b="1" dirty="0">
              <a:solidFill>
                <a:schemeClr val="tx2"/>
              </a:solidFill>
            </a:endParaRPr>
          </a:p>
          <a:p>
            <a:r>
              <a:rPr lang="en-US" sz="1800" b="1" dirty="0">
                <a:solidFill>
                  <a:schemeClr val="tx2"/>
                </a:solidFill>
              </a:rPr>
              <a:t>if n=2,  </a:t>
            </a:r>
            <a:r>
              <a:rPr lang="en-US" sz="1800" b="1" dirty="0" err="1">
                <a:solidFill>
                  <a:schemeClr val="tx2"/>
                </a:solidFill>
              </a:rPr>
              <a:t>i.e</a:t>
            </a:r>
            <a:r>
              <a:rPr lang="en-US" sz="1800" b="1" dirty="0">
                <a:solidFill>
                  <a:schemeClr val="tx2"/>
                </a:solidFill>
              </a:rPr>
              <a:t> </a:t>
            </a:r>
            <a:r>
              <a:rPr lang="en-US" sz="1800" b="1" u="sng" dirty="0">
                <a:solidFill>
                  <a:schemeClr val="tx2"/>
                </a:solidFill>
              </a:rPr>
              <a:t>bigram</a:t>
            </a:r>
            <a:r>
              <a:rPr lang="en-US" sz="1800" b="1" dirty="0">
                <a:solidFill>
                  <a:schemeClr val="tx2"/>
                </a:solidFill>
              </a:rPr>
              <a:t>, then the columns would be : </a:t>
            </a:r>
          </a:p>
          <a:p>
            <a:pPr marL="0" indent="0">
              <a:buNone/>
            </a:pPr>
            <a:r>
              <a:rPr lang="en-US" sz="1800" b="1" dirty="0">
                <a:solidFill>
                  <a:schemeClr val="tx2"/>
                </a:solidFill>
              </a:rPr>
              <a:t>	[“I am”,      “am studying”,      ‘studying NLP”     ]</a:t>
            </a:r>
          </a:p>
          <a:p>
            <a:pPr marL="0" indent="0">
              <a:buNone/>
            </a:pPr>
            <a:r>
              <a:rPr lang="en-US" sz="1800" b="1" dirty="0">
                <a:solidFill>
                  <a:schemeClr val="tx2"/>
                </a:solidFill>
              </a:rPr>
              <a:t> </a:t>
            </a:r>
          </a:p>
          <a:p>
            <a:r>
              <a:rPr lang="en-US" sz="1800" b="1" dirty="0">
                <a:solidFill>
                  <a:schemeClr val="tx2"/>
                </a:solidFill>
              </a:rPr>
              <a:t>if n=3, </a:t>
            </a:r>
            <a:r>
              <a:rPr lang="en-US" sz="1800" b="1" dirty="0" err="1">
                <a:solidFill>
                  <a:schemeClr val="tx2"/>
                </a:solidFill>
              </a:rPr>
              <a:t>i.e</a:t>
            </a:r>
            <a:r>
              <a:rPr lang="en-US" sz="1800" b="1" dirty="0">
                <a:solidFill>
                  <a:schemeClr val="tx2"/>
                </a:solidFill>
              </a:rPr>
              <a:t> </a:t>
            </a:r>
            <a:r>
              <a:rPr lang="en-US" sz="1800" b="1" u="sng" dirty="0">
                <a:solidFill>
                  <a:schemeClr val="tx2"/>
                </a:solidFill>
              </a:rPr>
              <a:t>trigram</a:t>
            </a:r>
            <a:r>
              <a:rPr lang="en-US" sz="1800" b="1" dirty="0">
                <a:solidFill>
                  <a:schemeClr val="tx2"/>
                </a:solidFill>
              </a:rPr>
              <a:t>, then the columns would be :</a:t>
            </a:r>
          </a:p>
          <a:p>
            <a:pPr marL="0" indent="0">
              <a:buNone/>
            </a:pPr>
            <a:r>
              <a:rPr lang="en-US" sz="1800" b="1" dirty="0">
                <a:solidFill>
                  <a:schemeClr val="tx2"/>
                </a:solidFill>
              </a:rPr>
              <a:t>	[“I am studying”,       ”am studying NLP”] </a:t>
            </a:r>
          </a:p>
          <a:p>
            <a:pPr marL="0" indent="0">
              <a:buNone/>
            </a:pPr>
            <a:endParaRPr lang="en-US" sz="1800" b="1" dirty="0">
              <a:solidFill>
                <a:schemeClr val="tx2"/>
              </a:solidFill>
            </a:endParaRPr>
          </a:p>
          <a:p>
            <a:r>
              <a:rPr lang="en-US" sz="1800" b="1" dirty="0">
                <a:solidFill>
                  <a:schemeClr val="tx2"/>
                </a:solidFill>
              </a:rPr>
              <a:t>if n=4,i.e four-gram, then the column would be :</a:t>
            </a:r>
          </a:p>
          <a:p>
            <a:pPr marL="0" indent="0">
              <a:buNone/>
            </a:pPr>
            <a:r>
              <a:rPr lang="en-US" sz="1800" b="1" dirty="0">
                <a:solidFill>
                  <a:schemeClr val="tx2"/>
                </a:solidFill>
              </a:rPr>
              <a:t>	[“I am studying NLP”]</a:t>
            </a:r>
            <a:endParaRPr lang="en-US" sz="1800" dirty="0">
              <a:solidFill>
                <a:schemeClr val="tx2"/>
              </a:solidFill>
            </a:endParaRPr>
          </a:p>
          <a:p>
            <a:pPr marL="0" indent="0">
              <a:buNone/>
            </a:pPr>
            <a:endParaRPr lang="en-US" sz="1800" dirty="0">
              <a:solidFill>
                <a:schemeClr val="tx2"/>
              </a:solidFill>
            </a:endParaRP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smtClean="0"/>
              <a:pPr>
                <a:spcAft>
                  <a:spcPts val="600"/>
                </a:spcAft>
              </a:pPr>
              <a:t>28</a:t>
            </a:fld>
            <a:endParaRPr lang="en-US"/>
          </a:p>
        </p:txBody>
      </p:sp>
    </p:spTree>
    <p:extLst>
      <p:ext uri="{BB962C8B-B14F-4D97-AF65-F5344CB8AC3E}">
        <p14:creationId xmlns:p14="http://schemas.microsoft.com/office/powerpoint/2010/main" val="304389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sz="5400" b="1" dirty="0">
                <a:latin typeface="+mn-lt"/>
              </a:rPr>
              <a:t>Why N-grams Vectorization?</a:t>
            </a:r>
          </a:p>
        </p:txBody>
      </p:sp>
      <p:graphicFrame>
        <p:nvGraphicFramePr>
          <p:cNvPr id="13" name="Content Placeholder 2">
            <a:extLst>
              <a:ext uri="{FF2B5EF4-FFF2-40B4-BE49-F238E27FC236}">
                <a16:creationId xmlns:a16="http://schemas.microsoft.com/office/drawing/2014/main" id="{FF11BF07-F7BB-240C-2EE9-6E26D0C615D2}"/>
              </a:ext>
            </a:extLst>
          </p:cNvPr>
          <p:cNvGraphicFramePr>
            <a:graphicFrameLocks noGrp="1"/>
          </p:cNvGraphicFramePr>
          <p:nvPr>
            <p:ph idx="1"/>
            <p:extLst>
              <p:ext uri="{D42A27DB-BD31-4B8C-83A1-F6EECF244321}">
                <p14:modId xmlns:p14="http://schemas.microsoft.com/office/powerpoint/2010/main" val="755119420"/>
              </p:ext>
            </p:extLst>
          </p:nvPr>
        </p:nvGraphicFramePr>
        <p:xfrm>
          <a:off x="572492" y="2071316"/>
          <a:ext cx="10781307"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29</a:t>
            </a:fld>
            <a:endParaRPr lang="en-US"/>
          </a:p>
        </p:txBody>
      </p:sp>
    </p:spTree>
    <p:extLst>
      <p:ext uri="{BB962C8B-B14F-4D97-AF65-F5344CB8AC3E}">
        <p14:creationId xmlns:p14="http://schemas.microsoft.com/office/powerpoint/2010/main" val="241909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01F3080C-503E-73F7-F2CA-FC1A97C5718B}"/>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kern="1200">
                <a:solidFill>
                  <a:schemeClr val="tx1"/>
                </a:solidFill>
                <a:latin typeface="+mj-lt"/>
                <a:ea typeface="+mj-ea"/>
                <a:cs typeface="+mj-cs"/>
              </a:rPr>
              <a:t>Text Classification</a:t>
            </a:r>
          </a:p>
        </p:txBody>
      </p:sp>
      <p:grpSp>
        <p:nvGrpSpPr>
          <p:cNvPr id="42" name="Group 4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3" name="Rectangle 4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agram&#10;&#10;Description automatically generated">
            <a:extLst>
              <a:ext uri="{FF2B5EF4-FFF2-40B4-BE49-F238E27FC236}">
                <a16:creationId xmlns:a16="http://schemas.microsoft.com/office/drawing/2014/main" id="{8E3E2F85-8F40-8E42-A23F-9164690CC242}"/>
              </a:ext>
            </a:extLst>
          </p:cNvPr>
          <p:cNvPicPr>
            <a:picLocks noChangeAspect="1"/>
          </p:cNvPicPr>
          <p:nvPr/>
        </p:nvPicPr>
        <p:blipFill>
          <a:blip r:embed="rId2"/>
          <a:stretch>
            <a:fillRect/>
          </a:stretch>
        </p:blipFill>
        <p:spPr>
          <a:xfrm>
            <a:off x="5922492" y="2015624"/>
            <a:ext cx="5536001" cy="2767999"/>
          </a:xfrm>
          <a:prstGeom prst="rect">
            <a:avLst/>
          </a:prstGeom>
        </p:spPr>
      </p:pic>
      <p:sp>
        <p:nvSpPr>
          <p:cNvPr id="5" name="Slide Number Placeholder 4">
            <a:extLst>
              <a:ext uri="{FF2B5EF4-FFF2-40B4-BE49-F238E27FC236}">
                <a16:creationId xmlns:a16="http://schemas.microsoft.com/office/drawing/2014/main" id="{5FF49170-5E07-144E-A784-F6349949834E}"/>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AE494E70-62F5-044D-A380-E72F79C77AB4}" type="slidenum">
              <a:rPr lang="en-US"/>
              <a:pPr>
                <a:spcAft>
                  <a:spcPts val="600"/>
                </a:spcAft>
              </a:pPr>
              <a:t>3</a:t>
            </a:fld>
            <a:endParaRPr lang="en-US"/>
          </a:p>
        </p:txBody>
      </p:sp>
    </p:spTree>
    <p:extLst>
      <p:ext uri="{BB962C8B-B14F-4D97-AF65-F5344CB8AC3E}">
        <p14:creationId xmlns:p14="http://schemas.microsoft.com/office/powerpoint/2010/main" val="60540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1" y="643467"/>
            <a:ext cx="3888526" cy="1800526"/>
          </a:xfrm>
        </p:spPr>
        <p:txBody>
          <a:bodyPr vert="horz" lIns="91440" tIns="45720" rIns="91440" bIns="45720" rtlCol="0">
            <a:normAutofit/>
          </a:bodyPr>
          <a:lstStyle/>
          <a:p>
            <a:r>
              <a:rPr lang="en-US" b="1" kern="1200">
                <a:latin typeface="+mn-lt"/>
                <a:ea typeface="+mj-ea"/>
                <a:cs typeface="+mj-cs"/>
              </a:rPr>
              <a:t>Drawback</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838201" y="2623381"/>
            <a:ext cx="3888528" cy="3553581"/>
          </a:xfrm>
        </p:spPr>
        <p:txBody>
          <a:bodyPr vert="horz" lIns="91440" tIns="45720" rIns="91440" bIns="45720" rtlCol="0">
            <a:normAutofit/>
          </a:bodyPr>
          <a:lstStyle/>
          <a:p>
            <a:pPr marL="0" indent="0">
              <a:buNone/>
            </a:pPr>
            <a:r>
              <a:rPr lang="en-US" sz="2000" dirty="0"/>
              <a:t>Using N-grams can result in a huge </a:t>
            </a:r>
            <a:r>
              <a:rPr lang="en-US" sz="2000" b="1" dirty="0"/>
              <a:t>sparse </a:t>
            </a:r>
            <a:r>
              <a:rPr lang="en-US" sz="2000" dirty="0"/>
              <a:t>(has a lot of 0’s) matrix, if the size of the vocabulary is large, making the computation really complex!!</a:t>
            </a:r>
            <a:endParaRPr lang="en-US" sz="2000" kern="1200" dirty="0">
              <a:latin typeface="+mn-lt"/>
              <a:ea typeface="+mn-ea"/>
              <a:cs typeface="+mn-cs"/>
            </a:endParaRPr>
          </a:p>
        </p:txBody>
      </p:sp>
      <p:pic>
        <p:nvPicPr>
          <p:cNvPr id="15" name="Picture 14" descr="Text&#10;&#10;Description automatically generated">
            <a:extLst>
              <a:ext uri="{FF2B5EF4-FFF2-40B4-BE49-F238E27FC236}">
                <a16:creationId xmlns:a16="http://schemas.microsoft.com/office/drawing/2014/main" id="{97D79FCF-8BA8-6E46-8CE1-6BA5270782B6}"/>
              </a:ext>
            </a:extLst>
          </p:cNvPr>
          <p:cNvPicPr>
            <a:picLocks noChangeAspect="1"/>
          </p:cNvPicPr>
          <p:nvPr/>
        </p:nvPicPr>
        <p:blipFill rotWithShape="1">
          <a:blip r:embed="rId2"/>
          <a:srcRect b="15266"/>
          <a:stretch/>
        </p:blipFill>
        <p:spPr>
          <a:xfrm>
            <a:off x="6800986" y="1320331"/>
            <a:ext cx="4747547" cy="4245681"/>
          </a:xfrm>
          <a:prstGeom prst="rect">
            <a:avLst/>
          </a:prstGeom>
        </p:spPr>
      </p:pic>
      <p:sp>
        <p:nvSpPr>
          <p:cNvPr id="9" name="Date Placeholder 8">
            <a:extLst>
              <a:ext uri="{FF2B5EF4-FFF2-40B4-BE49-F238E27FC236}">
                <a16:creationId xmlns:a16="http://schemas.microsoft.com/office/drawing/2014/main" id="{87FDD20B-C15B-1349-96FF-CAA32F4DB088}"/>
              </a:ext>
            </a:extLst>
          </p:cNvPr>
          <p:cNvSpPr>
            <a:spLocks noGrp="1"/>
          </p:cNvSpPr>
          <p:nvPr>
            <p:ph type="dt" sz="half" idx="10"/>
          </p:nvPr>
        </p:nvSpPr>
        <p:spPr>
          <a:xfrm>
            <a:off x="838200" y="6356350"/>
            <a:ext cx="2743200" cy="365125"/>
          </a:xfrm>
        </p:spPr>
        <p:txBody>
          <a:bodyPr vert="horz" lIns="91440" tIns="45720" rIns="91440" bIns="45720" rtlCol="0">
            <a:normAutofit/>
          </a:bodyPr>
          <a:lstStyle/>
          <a:p>
            <a:pPr>
              <a:spcAft>
                <a:spcPts val="600"/>
              </a:spcAft>
            </a:pPr>
            <a:fld id="{444C5618-3281-4F40-9CDB-6192F20112C2}" type="datetime1">
              <a:rPr lang="en-US"/>
              <a:pPr>
                <a:spcAft>
                  <a:spcPts val="600"/>
                </a:spcAft>
              </a:pPr>
              <a:t>7/25/22</a:t>
            </a:fld>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AE494E70-62F5-044D-A380-E72F79C77AB4}" type="slidenum">
              <a:rPr lang="en-US"/>
              <a:pPr>
                <a:spcAft>
                  <a:spcPts val="600"/>
                </a:spcAft>
              </a:pPr>
              <a:t>30</a:t>
            </a:fld>
            <a:endParaRPr lang="en-US"/>
          </a:p>
        </p:txBody>
      </p:sp>
    </p:spTree>
    <p:extLst>
      <p:ext uri="{BB962C8B-B14F-4D97-AF65-F5344CB8AC3E}">
        <p14:creationId xmlns:p14="http://schemas.microsoft.com/office/powerpoint/2010/main" val="73769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b="1" dirty="0">
                <a:latin typeface="+mn-lt"/>
              </a:rPr>
              <a:t>TF-IDF</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31</a:t>
            </a:fld>
            <a:endParaRPr lang="en-US"/>
          </a:p>
        </p:txBody>
      </p:sp>
      <p:graphicFrame>
        <p:nvGraphicFramePr>
          <p:cNvPr id="16" name="Content Placeholder 11">
            <a:extLst>
              <a:ext uri="{FF2B5EF4-FFF2-40B4-BE49-F238E27FC236}">
                <a16:creationId xmlns:a16="http://schemas.microsoft.com/office/drawing/2014/main" id="{5AE8EE5A-47CD-5921-5DB6-DC0319752217}"/>
              </a:ext>
            </a:extLst>
          </p:cNvPr>
          <p:cNvGraphicFramePr>
            <a:graphicFrameLocks noGrp="1"/>
          </p:cNvGraphicFramePr>
          <p:nvPr>
            <p:ph idx="1"/>
            <p:extLst>
              <p:ext uri="{D42A27DB-BD31-4B8C-83A1-F6EECF244321}">
                <p14:modId xmlns:p14="http://schemas.microsoft.com/office/powerpoint/2010/main" val="2196891949"/>
              </p:ext>
            </p:extLst>
          </p:nvPr>
        </p:nvGraphicFramePr>
        <p:xfrm>
          <a:off x="573088" y="2071688"/>
          <a:ext cx="10550184" cy="2416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2F9A2C0C-32F0-494D-97B1-334C5AA9D6D0}"/>
              </a:ext>
            </a:extLst>
          </p:cNvPr>
          <p:cNvPicPr>
            <a:picLocks noChangeAspect="1"/>
          </p:cNvPicPr>
          <p:nvPr/>
        </p:nvPicPr>
        <p:blipFill>
          <a:blip r:embed="rId7"/>
          <a:stretch>
            <a:fillRect/>
          </a:stretch>
        </p:blipFill>
        <p:spPr>
          <a:xfrm>
            <a:off x="2204258" y="4487734"/>
            <a:ext cx="8227673" cy="142025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8393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mn-lt"/>
              </a:rPr>
              <a:t>We start with TF</a:t>
            </a:r>
          </a:p>
        </p:txBody>
      </p:sp>
      <p:sp>
        <p:nvSpPr>
          <p:cNvPr id="12" name="Content Placeholder 11">
            <a:extLst>
              <a:ext uri="{FF2B5EF4-FFF2-40B4-BE49-F238E27FC236}">
                <a16:creationId xmlns:a16="http://schemas.microsoft.com/office/drawing/2014/main" id="{D7F84F15-7BF4-9E4B-BB00-0B62584A2B28}"/>
              </a:ext>
            </a:extLst>
          </p:cNvPr>
          <p:cNvSpPr>
            <a:spLocks noGrp="1"/>
          </p:cNvSpPr>
          <p:nvPr>
            <p:ph idx="1"/>
          </p:nvPr>
        </p:nvSpPr>
        <p:spPr>
          <a:xfrm>
            <a:off x="4699818" y="640081"/>
            <a:ext cx="6848715" cy="3287149"/>
          </a:xfrm>
          <a:prstGeom prst="rect">
            <a:avLst/>
          </a:prstGeom>
        </p:spPr>
        <p:txBody>
          <a:bodyPr anchor="ctr">
            <a:normAutofit fontScale="92500"/>
          </a:bodyPr>
          <a:lstStyle/>
          <a:p>
            <a:pPr marL="0" indent="0">
              <a:buNone/>
            </a:pPr>
            <a:r>
              <a:rPr lang="en-US" sz="1700" b="1" dirty="0"/>
              <a:t>Term Frequency: </a:t>
            </a:r>
            <a:r>
              <a:rPr lang="en-US" sz="1700" dirty="0"/>
              <a:t>measures the frequency of a word in a document.</a:t>
            </a:r>
          </a:p>
          <a:p>
            <a:endParaRPr lang="en-US" sz="1700" dirty="0"/>
          </a:p>
          <a:p>
            <a:r>
              <a:rPr lang="en-US" sz="1700" dirty="0"/>
              <a:t>If we take two documents with 100 words and 10,000 words respectively, there is a high probability that the common word </a:t>
            </a:r>
            <a:r>
              <a:rPr lang="en-US" sz="1700" b="1" u="sng" dirty="0"/>
              <a:t>“was”</a:t>
            </a:r>
            <a:r>
              <a:rPr lang="en-US" sz="1700" dirty="0"/>
              <a:t> is present more in the 10,000 worded document. </a:t>
            </a:r>
          </a:p>
          <a:p>
            <a:endParaRPr lang="en-US" sz="1700" dirty="0"/>
          </a:p>
          <a:p>
            <a:r>
              <a:rPr lang="en-US" sz="1700" dirty="0"/>
              <a:t>But we cannot say that the longer document is more important than the shorter document. </a:t>
            </a:r>
          </a:p>
          <a:p>
            <a:endParaRPr lang="en-US" sz="1700" dirty="0"/>
          </a:p>
          <a:p>
            <a:r>
              <a:rPr lang="en-US" sz="1700" dirty="0"/>
              <a:t>For this exact reason, </a:t>
            </a:r>
            <a:r>
              <a:rPr lang="en-US" sz="1700" dirty="0">
                <a:solidFill>
                  <a:srgbClr val="FF0000"/>
                </a:solidFill>
              </a:rPr>
              <a:t>we perform normalization on the frequency value</a:t>
            </a:r>
            <a:r>
              <a:rPr lang="en-US" sz="1700" dirty="0"/>
              <a:t>, we divide the frequency with the total number of words in the document.</a:t>
            </a:r>
          </a:p>
        </p:txBody>
      </p:sp>
      <p:pic>
        <p:nvPicPr>
          <p:cNvPr id="13" name="Picture 12">
            <a:extLst>
              <a:ext uri="{FF2B5EF4-FFF2-40B4-BE49-F238E27FC236}">
                <a16:creationId xmlns:a16="http://schemas.microsoft.com/office/drawing/2014/main" id="{E6179815-5D5D-FF4E-9304-51CF6BE47D35}"/>
              </a:ext>
            </a:extLst>
          </p:cNvPr>
          <p:cNvPicPr>
            <a:picLocks noChangeAspect="1"/>
          </p:cNvPicPr>
          <p:nvPr/>
        </p:nvPicPr>
        <p:blipFill rotWithShape="1">
          <a:blip r:embed="rId2"/>
          <a:srcRect t="23265" b="17007"/>
          <a:stretch/>
        </p:blipFill>
        <p:spPr>
          <a:xfrm>
            <a:off x="4654297" y="4771189"/>
            <a:ext cx="6894236" cy="741202"/>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534650" y="6356350"/>
            <a:ext cx="819150" cy="365125"/>
          </a:xfrm>
        </p:spPr>
        <p:txBody>
          <a:bodyPr>
            <a:normAutofit/>
          </a:bodyPr>
          <a:lstStyle/>
          <a:p>
            <a:pPr>
              <a:spcAft>
                <a:spcPts val="600"/>
              </a:spcAft>
            </a:pPr>
            <a:fld id="{AE494E70-62F5-044D-A380-E72F79C77AB4}" type="slidenum">
              <a:rPr lang="en-US">
                <a:solidFill>
                  <a:prstClr val="black">
                    <a:tint val="75000"/>
                  </a:prstClr>
                </a:solidFill>
              </a:rPr>
              <a:pPr>
                <a:spcAft>
                  <a:spcPts val="600"/>
                </a:spcAft>
              </a:pPr>
              <a:t>32</a:t>
            </a:fld>
            <a:endParaRPr lang="en-US">
              <a:solidFill>
                <a:prstClr val="black">
                  <a:tint val="75000"/>
                </a:prstClr>
              </a:solidFill>
            </a:endParaRPr>
          </a:p>
        </p:txBody>
      </p:sp>
    </p:spTree>
    <p:extLst>
      <p:ext uri="{BB962C8B-B14F-4D97-AF65-F5344CB8AC3E}">
        <p14:creationId xmlns:p14="http://schemas.microsoft.com/office/powerpoint/2010/main" val="161843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576602"/>
            <a:ext cx="10905066" cy="1135737"/>
          </a:xfrm>
        </p:spPr>
        <p:txBody>
          <a:bodyPr>
            <a:normAutofit fontScale="90000"/>
          </a:bodyPr>
          <a:lstStyle/>
          <a:p>
            <a:r>
              <a:rPr lang="en-US" sz="4900" b="1" dirty="0">
                <a:latin typeface="+mn-lt"/>
              </a:rPr>
              <a:t>What about IDF? </a:t>
            </a:r>
            <a:br>
              <a:rPr lang="en-US" sz="4900" b="1" dirty="0">
                <a:latin typeface="+mn-lt"/>
              </a:rPr>
            </a:br>
            <a:r>
              <a:rPr lang="en-US" sz="3600" b="1" dirty="0">
                <a:latin typeface="+mn-lt"/>
              </a:rPr>
              <a:t>Let’s start with </a:t>
            </a:r>
            <a:r>
              <a:rPr lang="en-US" sz="3600" b="1" dirty="0">
                <a:solidFill>
                  <a:srgbClr val="FF0000"/>
                </a:solidFill>
                <a:latin typeface="+mn-lt"/>
              </a:rPr>
              <a:t>DF</a:t>
            </a:r>
            <a:r>
              <a:rPr lang="en-US" sz="3600" b="1" dirty="0">
                <a:latin typeface="+mn-lt"/>
              </a:rPr>
              <a:t> </a:t>
            </a:r>
            <a:r>
              <a:rPr lang="en-US" sz="3600" b="1" dirty="0">
                <a:latin typeface="+mn-lt"/>
                <a:sym typeface="Wingdings" pitchFamily="2" charset="2"/>
              </a:rPr>
              <a:t></a:t>
            </a:r>
            <a:endParaRPr lang="en-US" sz="3600" b="1" dirty="0">
              <a:latin typeface="+mn-lt"/>
            </a:endParaRPr>
          </a:p>
        </p:txBody>
      </p:sp>
      <p:sp>
        <p:nvSpPr>
          <p:cNvPr id="12" name="Content Placeholder 11">
            <a:extLst>
              <a:ext uri="{FF2B5EF4-FFF2-40B4-BE49-F238E27FC236}">
                <a16:creationId xmlns:a16="http://schemas.microsoft.com/office/drawing/2014/main" id="{D7F84F15-7BF4-9E4B-BB00-0B62584A2B28}"/>
              </a:ext>
            </a:extLst>
          </p:cNvPr>
          <p:cNvSpPr>
            <a:spLocks noGrp="1"/>
          </p:cNvSpPr>
          <p:nvPr>
            <p:ph idx="1"/>
          </p:nvPr>
        </p:nvSpPr>
        <p:spPr>
          <a:xfrm>
            <a:off x="643467" y="1986363"/>
            <a:ext cx="10905066" cy="4190600"/>
          </a:xfrm>
          <a:prstGeom prst="rect">
            <a:avLst/>
          </a:prstGeom>
        </p:spPr>
        <p:txBody>
          <a:bodyPr>
            <a:normAutofit/>
          </a:bodyPr>
          <a:lstStyle/>
          <a:p>
            <a:r>
              <a:rPr lang="en-US" b="1" dirty="0">
                <a:solidFill>
                  <a:srgbClr val="FF0000"/>
                </a:solidFill>
              </a:rPr>
              <a:t>Document Frequency</a:t>
            </a:r>
            <a:r>
              <a:rPr lang="en-US" b="1" dirty="0"/>
              <a:t>: </a:t>
            </a:r>
            <a:r>
              <a:rPr lang="en-US" dirty="0"/>
              <a:t>measures the importance of documents in a whole set of the corpus.</a:t>
            </a:r>
          </a:p>
          <a:p>
            <a:endParaRPr lang="en-US" dirty="0"/>
          </a:p>
          <a:p>
            <a:r>
              <a:rPr lang="en-US" dirty="0"/>
              <a:t>DF is the count of </a:t>
            </a:r>
            <a:r>
              <a:rPr lang="en-US" b="1" dirty="0"/>
              <a:t>occurrences</a:t>
            </a:r>
            <a:r>
              <a:rPr lang="en-US" dirty="0"/>
              <a:t> of term t in the document set N. In other words, DF is the number of documents in which the word is present. </a:t>
            </a:r>
          </a:p>
          <a:p>
            <a:endParaRPr lang="en-US" dirty="0"/>
          </a:p>
          <a:p>
            <a:r>
              <a:rPr lang="en-US" dirty="0"/>
              <a:t>We consider one occurrence if the term is present in the document at least once, we do not need to know the number of times the term is present.</a:t>
            </a:r>
          </a:p>
          <a:p>
            <a:endParaRPr lang="en-US" sz="2000" dirty="0"/>
          </a:p>
          <a:p>
            <a:endParaRPr lang="en-US" sz="2000" dirty="0"/>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05333" y="6356350"/>
            <a:ext cx="2743200" cy="365125"/>
          </a:xfrm>
        </p:spPr>
        <p:txBody>
          <a:bodyPr>
            <a:normAutofit/>
          </a:bodyPr>
          <a:lstStyle/>
          <a:p>
            <a:pPr>
              <a:spcAft>
                <a:spcPts val="600"/>
              </a:spcAft>
            </a:pPr>
            <a:fld id="{AE494E70-62F5-044D-A380-E72F79C77AB4}" type="slidenum">
              <a:rPr lang="en-US" smtClean="0"/>
              <a:pPr>
                <a:spcAft>
                  <a:spcPts val="600"/>
                </a:spcAft>
              </a:pPr>
              <a:t>33</a:t>
            </a:fld>
            <a:endParaRPr lang="en-US"/>
          </a:p>
        </p:txBody>
      </p:sp>
    </p:spTree>
    <p:extLst>
      <p:ext uri="{BB962C8B-B14F-4D97-AF65-F5344CB8AC3E}">
        <p14:creationId xmlns:p14="http://schemas.microsoft.com/office/powerpoint/2010/main" val="2619361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3" name="Rectangle 42">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88631" y="2358391"/>
            <a:ext cx="3498979" cy="2453676"/>
          </a:xfrm>
        </p:spPr>
        <p:txBody>
          <a:bodyPr>
            <a:normAutofit/>
          </a:bodyPr>
          <a:lstStyle/>
          <a:p>
            <a:pPr algn="ctr"/>
            <a:r>
              <a:rPr lang="en-US" sz="3600" b="1" dirty="0">
                <a:solidFill>
                  <a:srgbClr val="FFFFFE"/>
                </a:solidFill>
                <a:latin typeface="+mn-lt"/>
              </a:rPr>
              <a:t>IDF?</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469880" y="320040"/>
            <a:ext cx="914400" cy="320040"/>
          </a:xfrm>
        </p:spPr>
        <p:txBody>
          <a:bodyPr>
            <a:normAutofit/>
          </a:bodyPr>
          <a:lstStyle/>
          <a:p>
            <a:pPr>
              <a:spcAft>
                <a:spcPts val="600"/>
              </a:spcAft>
            </a:pPr>
            <a:fld id="{AE494E70-62F5-044D-A380-E72F79C77AB4}" type="slidenum">
              <a:rPr lang="en-US" smtClean="0"/>
              <a:pPr>
                <a:spcAft>
                  <a:spcPts val="600"/>
                </a:spcAft>
              </a:pPr>
              <a:t>34</a:t>
            </a:fld>
            <a:endParaRPr lang="en-US"/>
          </a:p>
        </p:txBody>
      </p:sp>
      <p:sp>
        <p:nvSpPr>
          <p:cNvPr id="12" name="Content Placeholder 11">
            <a:extLst>
              <a:ext uri="{FF2B5EF4-FFF2-40B4-BE49-F238E27FC236}">
                <a16:creationId xmlns:a16="http://schemas.microsoft.com/office/drawing/2014/main" id="{D7F84F15-7BF4-9E4B-BB00-0B62584A2B28}"/>
              </a:ext>
            </a:extLst>
          </p:cNvPr>
          <p:cNvSpPr>
            <a:spLocks noGrp="1"/>
          </p:cNvSpPr>
          <p:nvPr>
            <p:ph idx="1"/>
          </p:nvPr>
        </p:nvSpPr>
        <p:spPr>
          <a:xfrm>
            <a:off x="5118447" y="797594"/>
            <a:ext cx="6281873" cy="2393369"/>
          </a:xfrm>
          <a:prstGeom prst="rect">
            <a:avLst/>
          </a:prstGeom>
        </p:spPr>
        <p:txBody>
          <a:bodyPr anchor="ctr">
            <a:normAutofit/>
          </a:bodyPr>
          <a:lstStyle/>
          <a:p>
            <a:r>
              <a:rPr lang="en-US" sz="1800" b="1"/>
              <a:t>Inverse Document Frequency: </a:t>
            </a:r>
            <a:r>
              <a:rPr lang="en-US" sz="1800"/>
              <a:t>is the inverse of the document frequency which measures the informativeness of term t.</a:t>
            </a:r>
          </a:p>
          <a:p>
            <a:endParaRPr lang="en-US" sz="1800"/>
          </a:p>
          <a:p>
            <a:r>
              <a:rPr lang="en-US" sz="1800"/>
              <a:t>When we calculate IDF, it will be very low for the most occurring words such as stop words (because they are present in almost all of the documents, and </a:t>
            </a:r>
            <a:r>
              <a:rPr lang="en-US" sz="1800" b="1" u="sng"/>
              <a:t>N/df </a:t>
            </a:r>
            <a:r>
              <a:rPr lang="en-US" sz="1800"/>
              <a:t>will give a very low value to that word). This finally gives what we want, a relative weightage.</a:t>
            </a:r>
          </a:p>
          <a:p>
            <a:endParaRPr lang="en-US" sz="1800"/>
          </a:p>
        </p:txBody>
      </p:sp>
      <p:sp>
        <p:nvSpPr>
          <p:cNvPr id="47" name="Rectangle 46">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C8DE5B2-AFD5-A74D-ACB3-A015380EC33E}"/>
              </a:ext>
            </a:extLst>
          </p:cNvPr>
          <p:cNvPicPr>
            <a:picLocks noChangeAspect="1"/>
          </p:cNvPicPr>
          <p:nvPr/>
        </p:nvPicPr>
        <p:blipFill>
          <a:blip r:embed="rId2"/>
          <a:stretch>
            <a:fillRect/>
          </a:stretch>
        </p:blipFill>
        <p:spPr>
          <a:xfrm>
            <a:off x="5269675" y="4421957"/>
            <a:ext cx="5956764" cy="893514"/>
          </a:xfrm>
          <a:prstGeom prst="rect">
            <a:avLst/>
          </a:prstGeom>
          <a:ln w="9525">
            <a:noFill/>
          </a:ln>
        </p:spPr>
      </p:pic>
    </p:spTree>
    <p:extLst>
      <p:ext uri="{BB962C8B-B14F-4D97-AF65-F5344CB8AC3E}">
        <p14:creationId xmlns:p14="http://schemas.microsoft.com/office/powerpoint/2010/main" val="32878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321734"/>
            <a:ext cx="10905066" cy="1135737"/>
          </a:xfrm>
        </p:spPr>
        <p:txBody>
          <a:bodyPr>
            <a:normAutofit/>
          </a:bodyPr>
          <a:lstStyle/>
          <a:p>
            <a:r>
              <a:rPr lang="en-US" sz="3600" b="1" dirty="0">
                <a:latin typeface="+mn-lt"/>
              </a:rPr>
              <a:t>TF-IDF example</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643468" y="1782981"/>
            <a:ext cx="4338839" cy="4393982"/>
          </a:xfrm>
        </p:spPr>
        <p:txBody>
          <a:bodyPr>
            <a:normAutofit/>
          </a:bodyPr>
          <a:lstStyle/>
          <a:p>
            <a:pPr marL="0" indent="0">
              <a:buNone/>
            </a:pPr>
            <a:r>
              <a:rPr lang="en-US" sz="2000" dirty="0"/>
              <a:t>After removing the </a:t>
            </a:r>
            <a:r>
              <a:rPr lang="en-US" sz="2000" dirty="0" err="1"/>
              <a:t>stopwords</a:t>
            </a:r>
            <a:r>
              <a:rPr lang="en-US" sz="2000" dirty="0"/>
              <a:t>, we have</a:t>
            </a:r>
          </a:p>
          <a:p>
            <a:pPr marL="0" indent="0">
              <a:buNone/>
            </a:pPr>
            <a:endParaRPr lang="en-US" sz="2000" dirty="0"/>
          </a:p>
          <a:p>
            <a:r>
              <a:rPr lang="en-US" sz="2000" i="1" dirty="0"/>
              <a:t>d</a:t>
            </a:r>
            <a:r>
              <a:rPr lang="en-US" sz="2000" dirty="0"/>
              <a:t>1​: "</a:t>
            </a:r>
            <a:r>
              <a:rPr lang="en-US" sz="2000" i="1" dirty="0"/>
              <a:t>sky blue</a:t>
            </a:r>
          </a:p>
          <a:p>
            <a:r>
              <a:rPr lang="en-US" sz="2000" i="1" dirty="0"/>
              <a:t>d</a:t>
            </a:r>
            <a:r>
              <a:rPr lang="en-US" sz="2000" dirty="0"/>
              <a:t>2​: "</a:t>
            </a:r>
            <a:r>
              <a:rPr lang="en-US" sz="2000" i="1" dirty="0"/>
              <a:t>sun bright today</a:t>
            </a:r>
            <a:r>
              <a:rPr lang="en-US" sz="2000" dirty="0"/>
              <a:t>”</a:t>
            </a:r>
          </a:p>
          <a:p>
            <a:r>
              <a:rPr lang="en-US" sz="2000" i="1" dirty="0"/>
              <a:t>d</a:t>
            </a:r>
            <a:r>
              <a:rPr lang="en-US" sz="2000" dirty="0"/>
              <a:t>3​: "</a:t>
            </a:r>
            <a:r>
              <a:rPr lang="en-US" sz="2000" i="1" dirty="0"/>
              <a:t>sun sky bright</a:t>
            </a:r>
            <a:r>
              <a:rPr lang="en-US" sz="2000" dirty="0"/>
              <a:t>”</a:t>
            </a:r>
          </a:p>
          <a:p>
            <a:r>
              <a:rPr lang="en-US" sz="2000" i="1" dirty="0"/>
              <a:t>d</a:t>
            </a:r>
            <a:r>
              <a:rPr lang="en-US" sz="2000" dirty="0"/>
              <a:t>4​: "</a:t>
            </a:r>
            <a:r>
              <a:rPr lang="en-US" sz="2000" i="1" dirty="0"/>
              <a:t>can see shining sun bright sun</a:t>
            </a:r>
            <a:r>
              <a:rPr lang="en-US" sz="2000" dirty="0"/>
              <a:t>"</a:t>
            </a:r>
            <a:endParaRPr lang="en-US" sz="2000" dirty="0">
              <a:effectLst/>
            </a:endParaRP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text, application&#10;&#10;Description automatically generated">
            <a:extLst>
              <a:ext uri="{FF2B5EF4-FFF2-40B4-BE49-F238E27FC236}">
                <a16:creationId xmlns:a16="http://schemas.microsoft.com/office/drawing/2014/main" id="{DC766C1B-0EA1-524F-A4F3-8C37BC77EB40}"/>
              </a:ext>
            </a:extLst>
          </p:cNvPr>
          <p:cNvPicPr>
            <a:picLocks noChangeAspect="1"/>
          </p:cNvPicPr>
          <p:nvPr/>
        </p:nvPicPr>
        <p:blipFill>
          <a:blip r:embed="rId2"/>
          <a:stretch>
            <a:fillRect/>
          </a:stretch>
        </p:blipFill>
        <p:spPr>
          <a:xfrm>
            <a:off x="4713814" y="3572367"/>
            <a:ext cx="7150837" cy="2306146"/>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05333" y="6356350"/>
            <a:ext cx="2743200" cy="365125"/>
          </a:xfrm>
        </p:spPr>
        <p:txBody>
          <a:bodyPr>
            <a:normAutofit/>
          </a:bodyPr>
          <a:lstStyle/>
          <a:p>
            <a:pPr>
              <a:spcAft>
                <a:spcPts val="600"/>
              </a:spcAft>
            </a:pPr>
            <a:fld id="{AE494E70-62F5-044D-A380-E72F79C77AB4}" type="slidenum">
              <a:rPr lang="en-US" smtClean="0"/>
              <a:pPr>
                <a:spcAft>
                  <a:spcPts val="600"/>
                </a:spcAft>
              </a:pPr>
              <a:t>35</a:t>
            </a:fld>
            <a:endParaRPr lang="en-US"/>
          </a:p>
        </p:txBody>
      </p:sp>
      <p:sp>
        <p:nvSpPr>
          <p:cNvPr id="4" name="TextBox 3">
            <a:extLst>
              <a:ext uri="{FF2B5EF4-FFF2-40B4-BE49-F238E27FC236}">
                <a16:creationId xmlns:a16="http://schemas.microsoft.com/office/drawing/2014/main" id="{2C11202F-4646-592C-2740-A574D2845DD3}"/>
              </a:ext>
            </a:extLst>
          </p:cNvPr>
          <p:cNvSpPr txBox="1"/>
          <p:nvPr/>
        </p:nvSpPr>
        <p:spPr>
          <a:xfrm>
            <a:off x="7845339" y="1779204"/>
            <a:ext cx="1156279" cy="1015663"/>
          </a:xfrm>
          <a:prstGeom prst="rect">
            <a:avLst/>
          </a:prstGeom>
          <a:noFill/>
        </p:spPr>
        <p:txBody>
          <a:bodyPr wrap="square" rtlCol="0">
            <a:spAutoFit/>
          </a:bodyPr>
          <a:lstStyle/>
          <a:p>
            <a:r>
              <a:rPr lang="en-US" sz="6000" dirty="0"/>
              <a:t>TF</a:t>
            </a:r>
          </a:p>
        </p:txBody>
      </p:sp>
    </p:spTree>
    <p:extLst>
      <p:ext uri="{BB962C8B-B14F-4D97-AF65-F5344CB8AC3E}">
        <p14:creationId xmlns:p14="http://schemas.microsoft.com/office/powerpoint/2010/main" val="1759140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321734"/>
            <a:ext cx="10905066" cy="1135737"/>
          </a:xfrm>
        </p:spPr>
        <p:txBody>
          <a:bodyPr>
            <a:normAutofit/>
          </a:bodyPr>
          <a:lstStyle/>
          <a:p>
            <a:r>
              <a:rPr lang="en-US" sz="3600" b="1">
                <a:latin typeface="+mn-lt"/>
              </a:rPr>
              <a:t>TF-IDF example: Continue</a:t>
            </a:r>
            <a:endParaRPr lang="en-US" sz="3600" b="1" dirty="0">
              <a:latin typeface="+mn-lt"/>
            </a:endParaRP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643468" y="1782981"/>
            <a:ext cx="4467793" cy="4393982"/>
          </a:xfrm>
        </p:spPr>
        <p:txBody>
          <a:bodyPr>
            <a:normAutofit/>
          </a:bodyPr>
          <a:lstStyle/>
          <a:p>
            <a:pPr marL="0" indent="0">
              <a:buNone/>
            </a:pPr>
            <a:r>
              <a:rPr lang="en-US" sz="2000" dirty="0"/>
              <a:t>After removing the </a:t>
            </a:r>
            <a:r>
              <a:rPr lang="en-US" sz="2000" dirty="0" err="1"/>
              <a:t>stopwords</a:t>
            </a:r>
            <a:r>
              <a:rPr lang="en-US" sz="2000" dirty="0"/>
              <a:t>, we have</a:t>
            </a:r>
          </a:p>
          <a:p>
            <a:pPr marL="0" indent="0">
              <a:buNone/>
            </a:pPr>
            <a:endParaRPr lang="en-US" sz="2000" dirty="0"/>
          </a:p>
          <a:p>
            <a:r>
              <a:rPr lang="en-US" sz="2000" i="1" dirty="0"/>
              <a:t>d</a:t>
            </a:r>
            <a:r>
              <a:rPr lang="en-US" sz="2000" dirty="0"/>
              <a:t>1​: "</a:t>
            </a:r>
            <a:r>
              <a:rPr lang="en-US" sz="2000" i="1" dirty="0"/>
              <a:t>sky blue</a:t>
            </a:r>
          </a:p>
          <a:p>
            <a:r>
              <a:rPr lang="en-US" sz="2000" i="1" dirty="0"/>
              <a:t>d</a:t>
            </a:r>
            <a:r>
              <a:rPr lang="en-US" sz="2000" dirty="0"/>
              <a:t>2​: "</a:t>
            </a:r>
            <a:r>
              <a:rPr lang="en-US" sz="2000" i="1" dirty="0"/>
              <a:t>sun bright today</a:t>
            </a:r>
            <a:r>
              <a:rPr lang="en-US" sz="2000" dirty="0"/>
              <a:t>”</a:t>
            </a:r>
          </a:p>
          <a:p>
            <a:r>
              <a:rPr lang="en-US" sz="2000" i="1" dirty="0"/>
              <a:t>d</a:t>
            </a:r>
            <a:r>
              <a:rPr lang="en-US" sz="2000" dirty="0"/>
              <a:t>3​: "</a:t>
            </a:r>
            <a:r>
              <a:rPr lang="en-US" sz="2000" i="1" dirty="0"/>
              <a:t>sun sky bright</a:t>
            </a:r>
            <a:r>
              <a:rPr lang="en-US" sz="2000" dirty="0"/>
              <a:t>”</a:t>
            </a:r>
          </a:p>
          <a:p>
            <a:r>
              <a:rPr lang="en-US" sz="2000" i="1" dirty="0"/>
              <a:t>d</a:t>
            </a:r>
            <a:r>
              <a:rPr lang="en-US" sz="2000" dirty="0"/>
              <a:t>4​: "</a:t>
            </a:r>
            <a:r>
              <a:rPr lang="en-US" sz="2000" i="1" dirty="0"/>
              <a:t>can see shining sun bright sun</a:t>
            </a:r>
            <a:r>
              <a:rPr lang="en-US" sz="2000" dirty="0"/>
              <a:t>"</a:t>
            </a:r>
            <a:endParaRPr lang="en-US" sz="2000" dirty="0">
              <a:effectLst/>
            </a:endParaRP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Diagram&#10;&#10;Description automatically generated">
            <a:extLst>
              <a:ext uri="{FF2B5EF4-FFF2-40B4-BE49-F238E27FC236}">
                <a16:creationId xmlns:a16="http://schemas.microsoft.com/office/drawing/2014/main" id="{4E2977E1-CD03-0C4C-9B88-54FE7C083A5F}"/>
              </a:ext>
            </a:extLst>
          </p:cNvPr>
          <p:cNvPicPr>
            <a:picLocks noChangeAspect="1"/>
          </p:cNvPicPr>
          <p:nvPr/>
        </p:nvPicPr>
        <p:blipFill>
          <a:blip r:embed="rId2"/>
          <a:stretch>
            <a:fillRect/>
          </a:stretch>
        </p:blipFill>
        <p:spPr>
          <a:xfrm>
            <a:off x="4667598" y="3552092"/>
            <a:ext cx="7254828" cy="2539191"/>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05333" y="6356350"/>
            <a:ext cx="2743200" cy="365125"/>
          </a:xfrm>
        </p:spPr>
        <p:txBody>
          <a:bodyPr>
            <a:normAutofit/>
          </a:bodyPr>
          <a:lstStyle/>
          <a:p>
            <a:pPr>
              <a:spcAft>
                <a:spcPts val="600"/>
              </a:spcAft>
            </a:pPr>
            <a:fld id="{AE494E70-62F5-044D-A380-E72F79C77AB4}" type="slidenum">
              <a:rPr lang="en-US" smtClean="0"/>
              <a:pPr>
                <a:spcAft>
                  <a:spcPts val="600"/>
                </a:spcAft>
              </a:pPr>
              <a:t>36</a:t>
            </a:fld>
            <a:endParaRPr lang="en-US"/>
          </a:p>
        </p:txBody>
      </p:sp>
      <p:sp>
        <p:nvSpPr>
          <p:cNvPr id="15" name="TextBox 14">
            <a:extLst>
              <a:ext uri="{FF2B5EF4-FFF2-40B4-BE49-F238E27FC236}">
                <a16:creationId xmlns:a16="http://schemas.microsoft.com/office/drawing/2014/main" id="{7FBEE6CD-EC33-1CFD-E983-9761DC01A2AE}"/>
              </a:ext>
            </a:extLst>
          </p:cNvPr>
          <p:cNvSpPr txBox="1"/>
          <p:nvPr/>
        </p:nvSpPr>
        <p:spPr>
          <a:xfrm>
            <a:off x="7845339" y="1779204"/>
            <a:ext cx="1290052" cy="1015663"/>
          </a:xfrm>
          <a:prstGeom prst="rect">
            <a:avLst/>
          </a:prstGeom>
          <a:noFill/>
        </p:spPr>
        <p:txBody>
          <a:bodyPr wrap="square" rtlCol="0">
            <a:spAutoFit/>
          </a:bodyPr>
          <a:lstStyle/>
          <a:p>
            <a:r>
              <a:rPr lang="en-US" sz="6000" dirty="0"/>
              <a:t>IDF</a:t>
            </a:r>
          </a:p>
        </p:txBody>
      </p:sp>
    </p:spTree>
    <p:extLst>
      <p:ext uri="{BB962C8B-B14F-4D97-AF65-F5344CB8AC3E}">
        <p14:creationId xmlns:p14="http://schemas.microsoft.com/office/powerpoint/2010/main" val="2112111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321734"/>
            <a:ext cx="10905066" cy="1135737"/>
          </a:xfrm>
        </p:spPr>
        <p:txBody>
          <a:bodyPr>
            <a:normAutofit/>
          </a:bodyPr>
          <a:lstStyle/>
          <a:p>
            <a:r>
              <a:rPr lang="en-US" sz="3600" b="1">
                <a:latin typeface="+mn-lt"/>
              </a:rPr>
              <a:t>TF-IDF example: Continue</a:t>
            </a:r>
            <a:endParaRPr lang="en-US" sz="3600" b="1" dirty="0">
              <a:latin typeface="+mn-lt"/>
            </a:endParaRP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643469" y="1782981"/>
            <a:ext cx="4008384" cy="4393982"/>
          </a:xfrm>
        </p:spPr>
        <p:txBody>
          <a:bodyPr>
            <a:normAutofit/>
          </a:bodyPr>
          <a:lstStyle/>
          <a:p>
            <a:pPr marL="0" indent="0">
              <a:buNone/>
            </a:pPr>
            <a:r>
              <a:rPr lang="en-US" sz="2000" i="1"/>
              <a:t>d</a:t>
            </a:r>
            <a:r>
              <a:rPr lang="en-US" sz="2000"/>
              <a:t>1​: "</a:t>
            </a:r>
            <a:r>
              <a:rPr lang="en-US" sz="2000" i="1"/>
              <a:t>sky blue</a:t>
            </a:r>
          </a:p>
          <a:p>
            <a:pPr marL="0" indent="0">
              <a:buNone/>
            </a:pPr>
            <a:r>
              <a:rPr lang="en-US" sz="2000" i="1"/>
              <a:t>d</a:t>
            </a:r>
            <a:r>
              <a:rPr lang="en-US" sz="2000"/>
              <a:t>2​: "</a:t>
            </a:r>
            <a:r>
              <a:rPr lang="en-US" sz="2000" i="1"/>
              <a:t>sun bright today</a:t>
            </a:r>
            <a:r>
              <a:rPr lang="en-US" sz="2000"/>
              <a:t>”</a:t>
            </a:r>
          </a:p>
          <a:p>
            <a:pPr marL="0" indent="0">
              <a:buNone/>
            </a:pPr>
            <a:r>
              <a:rPr lang="en-US" sz="2000" i="1"/>
              <a:t>d</a:t>
            </a:r>
            <a:r>
              <a:rPr lang="en-US" sz="2000"/>
              <a:t>3​: "</a:t>
            </a:r>
            <a:r>
              <a:rPr lang="en-US" sz="2000" i="1"/>
              <a:t>sun sky bright</a:t>
            </a:r>
            <a:r>
              <a:rPr lang="en-US" sz="2000"/>
              <a:t>”</a:t>
            </a:r>
          </a:p>
          <a:p>
            <a:pPr marL="0" indent="0">
              <a:buNone/>
            </a:pPr>
            <a:r>
              <a:rPr lang="en-US" sz="2000" i="1"/>
              <a:t>d</a:t>
            </a:r>
            <a:r>
              <a:rPr lang="en-US" sz="2000"/>
              <a:t>4​: "</a:t>
            </a:r>
            <a:r>
              <a:rPr lang="en-US" sz="2000" i="1"/>
              <a:t>can see shining sun bright sun</a:t>
            </a:r>
            <a:r>
              <a:rPr lang="en-US" sz="2000"/>
              <a:t>"</a:t>
            </a:r>
            <a:endParaRPr lang="en-US" sz="2000">
              <a:effectLst/>
            </a:endParaRP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text, application, email&#10;&#10;Description automatically generated">
            <a:extLst>
              <a:ext uri="{FF2B5EF4-FFF2-40B4-BE49-F238E27FC236}">
                <a16:creationId xmlns:a16="http://schemas.microsoft.com/office/drawing/2014/main" id="{63F946F9-A553-C54C-A6EB-8A1CA067545E}"/>
              </a:ext>
            </a:extLst>
          </p:cNvPr>
          <p:cNvPicPr>
            <a:picLocks noChangeAspect="1"/>
          </p:cNvPicPr>
          <p:nvPr/>
        </p:nvPicPr>
        <p:blipFill>
          <a:blip r:embed="rId2"/>
          <a:stretch>
            <a:fillRect/>
          </a:stretch>
        </p:blipFill>
        <p:spPr>
          <a:xfrm>
            <a:off x="4651853" y="2807758"/>
            <a:ext cx="7344703" cy="3507095"/>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05333" y="6356350"/>
            <a:ext cx="2743200" cy="365125"/>
          </a:xfrm>
        </p:spPr>
        <p:txBody>
          <a:bodyPr>
            <a:normAutofit/>
          </a:bodyPr>
          <a:lstStyle/>
          <a:p>
            <a:pPr>
              <a:spcAft>
                <a:spcPts val="600"/>
              </a:spcAft>
            </a:pPr>
            <a:fld id="{AE494E70-62F5-044D-A380-E72F79C77AB4}" type="slidenum">
              <a:rPr lang="en-US" smtClean="0"/>
              <a:pPr>
                <a:spcAft>
                  <a:spcPts val="600"/>
                </a:spcAft>
              </a:pPr>
              <a:t>37</a:t>
            </a:fld>
            <a:endParaRPr lang="en-US"/>
          </a:p>
        </p:txBody>
      </p:sp>
      <p:sp>
        <p:nvSpPr>
          <p:cNvPr id="15" name="TextBox 14">
            <a:extLst>
              <a:ext uri="{FF2B5EF4-FFF2-40B4-BE49-F238E27FC236}">
                <a16:creationId xmlns:a16="http://schemas.microsoft.com/office/drawing/2014/main" id="{943E6EED-7226-6A16-E2E0-278C8E985B0A}"/>
              </a:ext>
            </a:extLst>
          </p:cNvPr>
          <p:cNvSpPr txBox="1"/>
          <p:nvPr/>
        </p:nvSpPr>
        <p:spPr>
          <a:xfrm>
            <a:off x="7139354" y="1779204"/>
            <a:ext cx="2461846" cy="1015663"/>
          </a:xfrm>
          <a:prstGeom prst="rect">
            <a:avLst/>
          </a:prstGeom>
          <a:noFill/>
        </p:spPr>
        <p:txBody>
          <a:bodyPr wrap="square" rtlCol="0">
            <a:spAutoFit/>
          </a:bodyPr>
          <a:lstStyle/>
          <a:p>
            <a:r>
              <a:rPr lang="en-US" sz="6000" dirty="0"/>
              <a:t>TF-IDF</a:t>
            </a:r>
          </a:p>
        </p:txBody>
      </p:sp>
    </p:spTree>
    <p:extLst>
      <p:ext uri="{BB962C8B-B14F-4D97-AF65-F5344CB8AC3E}">
        <p14:creationId xmlns:p14="http://schemas.microsoft.com/office/powerpoint/2010/main" val="3545768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b="1" dirty="0">
                <a:latin typeface="+mn-lt"/>
              </a:rPr>
              <a:t>Another TF-IDF Example</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72492" y="2071316"/>
            <a:ext cx="10781307" cy="4119172"/>
          </a:xfrm>
        </p:spPr>
        <p:txBody>
          <a:bodyPr anchor="t">
            <a:normAutofit/>
          </a:bodyPr>
          <a:lstStyle/>
          <a:p>
            <a:pPr marL="0" indent="0">
              <a:buNone/>
            </a:pPr>
            <a:r>
              <a:rPr lang="en-US" dirty="0"/>
              <a:t>Term Frequency–Inverse Document Frequency</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p:txBody>
          <a:bodyPr/>
          <a:lstStyle/>
          <a:p>
            <a:fld id="{AE494E70-62F5-044D-A380-E72F79C77AB4}" type="slidenum">
              <a:rPr lang="en-US" smtClean="0"/>
              <a:t>38</a:t>
            </a:fld>
            <a:endParaRPr lang="en-US"/>
          </a:p>
        </p:txBody>
      </p:sp>
      <p:sp>
        <p:nvSpPr>
          <p:cNvPr id="8" name="Content Placeholder 2">
            <a:extLst>
              <a:ext uri="{FF2B5EF4-FFF2-40B4-BE49-F238E27FC236}">
                <a16:creationId xmlns:a16="http://schemas.microsoft.com/office/drawing/2014/main" id="{03E406B8-7CE5-CF41-9AEA-998CF9533D76}"/>
              </a:ext>
            </a:extLst>
          </p:cNvPr>
          <p:cNvSpPr txBox="1">
            <a:spLocks/>
          </p:cNvSpPr>
          <p:nvPr/>
        </p:nvSpPr>
        <p:spPr>
          <a:xfrm>
            <a:off x="1857100" y="3125236"/>
            <a:ext cx="8113391" cy="1119266"/>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dirty="0">
                <a:solidFill>
                  <a:schemeClr val="bg1"/>
                </a:solidFill>
              </a:rPr>
              <a:t>Text 0:    "This is a brown house. This house is big. No street number."</a:t>
            </a:r>
            <a:br>
              <a:rPr lang="en-US" sz="1800" dirty="0">
                <a:solidFill>
                  <a:schemeClr val="bg1"/>
                </a:solidFill>
              </a:rPr>
            </a:br>
            <a:r>
              <a:rPr lang="en-US" sz="1800" dirty="0">
                <a:solidFill>
                  <a:schemeClr val="bg1"/>
                </a:solidFill>
              </a:rPr>
              <a:t>Text 1:    "This is a small house. This house has a bedroom. The street number is 12."</a:t>
            </a:r>
            <a:br>
              <a:rPr lang="en-US" sz="1800" dirty="0">
                <a:solidFill>
                  <a:schemeClr val="bg1"/>
                </a:solidFill>
              </a:rPr>
            </a:br>
            <a:r>
              <a:rPr lang="en-US" sz="1800" dirty="0">
                <a:solidFill>
                  <a:schemeClr val="bg1"/>
                </a:solidFill>
              </a:rPr>
              <a:t>Text 2:    "This dog is brown. This dog likes to play."</a:t>
            </a:r>
            <a:br>
              <a:rPr lang="en-US" sz="1800" dirty="0">
                <a:solidFill>
                  <a:schemeClr val="bg1"/>
                </a:solidFill>
              </a:rPr>
            </a:br>
            <a:r>
              <a:rPr lang="en-US" sz="1800" dirty="0">
                <a:solidFill>
                  <a:schemeClr val="bg1"/>
                </a:solidFill>
              </a:rPr>
              <a:t>Text 3:    "The dog is in the bedroom."</a:t>
            </a:r>
          </a:p>
        </p:txBody>
      </p:sp>
      <p:sp>
        <p:nvSpPr>
          <p:cNvPr id="4" name="TextBox 3">
            <a:extLst>
              <a:ext uri="{FF2B5EF4-FFF2-40B4-BE49-F238E27FC236}">
                <a16:creationId xmlns:a16="http://schemas.microsoft.com/office/drawing/2014/main" id="{E99F691D-5BB9-F842-A5F9-AC54123DD711}"/>
              </a:ext>
            </a:extLst>
          </p:cNvPr>
          <p:cNvSpPr txBox="1"/>
          <p:nvPr/>
        </p:nvSpPr>
        <p:spPr>
          <a:xfrm>
            <a:off x="998869" y="3583541"/>
            <a:ext cx="2526733" cy="369332"/>
          </a:xfrm>
          <a:prstGeom prst="rect">
            <a:avLst/>
          </a:prstGeom>
          <a:noFill/>
        </p:spPr>
        <p:txBody>
          <a:bodyPr wrap="square" rtlCol="0">
            <a:spAutoFit/>
          </a:bodyPr>
          <a:lstStyle/>
          <a:p>
            <a:r>
              <a:rPr lang="en-US" dirty="0"/>
              <a:t>Corpus</a:t>
            </a:r>
          </a:p>
        </p:txBody>
      </p:sp>
      <p:pic>
        <p:nvPicPr>
          <p:cNvPr id="5" name="Picture 4">
            <a:extLst>
              <a:ext uri="{FF2B5EF4-FFF2-40B4-BE49-F238E27FC236}">
                <a16:creationId xmlns:a16="http://schemas.microsoft.com/office/drawing/2014/main" id="{83A241D3-F313-C840-A926-ECA4428BF8C4}"/>
              </a:ext>
            </a:extLst>
          </p:cNvPr>
          <p:cNvPicPr>
            <a:picLocks noChangeAspect="1"/>
          </p:cNvPicPr>
          <p:nvPr/>
        </p:nvPicPr>
        <p:blipFill>
          <a:blip r:embed="rId2"/>
          <a:stretch>
            <a:fillRect/>
          </a:stretch>
        </p:blipFill>
        <p:spPr>
          <a:xfrm>
            <a:off x="1857100" y="4512645"/>
            <a:ext cx="8305200" cy="1707180"/>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a:extLst>
              <a:ext uri="{FF2B5EF4-FFF2-40B4-BE49-F238E27FC236}">
                <a16:creationId xmlns:a16="http://schemas.microsoft.com/office/drawing/2014/main" id="{673923B2-2E7C-A44D-8B11-1B437FD3E957}"/>
              </a:ext>
            </a:extLst>
          </p:cNvPr>
          <p:cNvSpPr/>
          <p:nvPr/>
        </p:nvSpPr>
        <p:spPr>
          <a:xfrm>
            <a:off x="10279428" y="5285181"/>
            <a:ext cx="1443344" cy="369332"/>
          </a:xfrm>
          <a:prstGeom prst="rect">
            <a:avLst/>
          </a:prstGeom>
        </p:spPr>
        <p:txBody>
          <a:bodyPr wrap="none">
            <a:spAutoFit/>
          </a:bodyPr>
          <a:lstStyle/>
          <a:p>
            <a:r>
              <a:rPr lang="en-US" dirty="0"/>
              <a:t>sparse matrix</a:t>
            </a:r>
          </a:p>
        </p:txBody>
      </p:sp>
    </p:spTree>
    <p:extLst>
      <p:ext uri="{BB962C8B-B14F-4D97-AF65-F5344CB8AC3E}">
        <p14:creationId xmlns:p14="http://schemas.microsoft.com/office/powerpoint/2010/main" val="3802715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1" y="643467"/>
            <a:ext cx="3888526" cy="1800526"/>
          </a:xfrm>
        </p:spPr>
        <p:txBody>
          <a:bodyPr vert="horz" lIns="91440" tIns="45720" rIns="91440" bIns="45720" rtlCol="0">
            <a:normAutofit/>
          </a:bodyPr>
          <a:lstStyle/>
          <a:p>
            <a:r>
              <a:rPr lang="en-US" b="1" kern="1200">
                <a:latin typeface="+mn-lt"/>
                <a:ea typeface="+mj-ea"/>
                <a:cs typeface="+mj-cs"/>
              </a:rPr>
              <a:t>Drawback</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838201" y="2623381"/>
            <a:ext cx="4355122" cy="3553581"/>
          </a:xfrm>
        </p:spPr>
        <p:txBody>
          <a:bodyPr vert="horz" lIns="91440" tIns="45720" rIns="91440" bIns="45720" rtlCol="0">
            <a:normAutofit lnSpcReduction="10000"/>
          </a:bodyPr>
          <a:lstStyle/>
          <a:p>
            <a:pPr marL="0" indent="0">
              <a:buNone/>
            </a:pPr>
            <a:r>
              <a:rPr lang="en-US" dirty="0"/>
              <a:t>TF-IDF is based on </a:t>
            </a:r>
            <a:r>
              <a:rPr lang="en-US" dirty="0" err="1"/>
              <a:t>BoW</a:t>
            </a:r>
            <a:r>
              <a:rPr lang="en-US" dirty="0"/>
              <a:t> model, therefore it does not capture position in text, semantics, co-occurrences in different documents, etc.</a:t>
            </a:r>
            <a:br>
              <a:rPr lang="en-US" dirty="0"/>
            </a:br>
            <a:endParaRPr lang="en-US" dirty="0"/>
          </a:p>
          <a:p>
            <a:pPr marL="0" indent="0">
              <a:buNone/>
            </a:pPr>
            <a:r>
              <a:rPr lang="en-US" dirty="0"/>
              <a:t>It cannot capture semantics (e.g., as compared to topic models, word embeddings) </a:t>
            </a:r>
          </a:p>
        </p:txBody>
      </p:sp>
      <p:pic>
        <p:nvPicPr>
          <p:cNvPr id="15" name="Picture 14" descr="Text&#10;&#10;Description automatically generated">
            <a:extLst>
              <a:ext uri="{FF2B5EF4-FFF2-40B4-BE49-F238E27FC236}">
                <a16:creationId xmlns:a16="http://schemas.microsoft.com/office/drawing/2014/main" id="{97D79FCF-8BA8-6E46-8CE1-6BA5270782B6}"/>
              </a:ext>
            </a:extLst>
          </p:cNvPr>
          <p:cNvPicPr>
            <a:picLocks noChangeAspect="1"/>
          </p:cNvPicPr>
          <p:nvPr/>
        </p:nvPicPr>
        <p:blipFill rotWithShape="1">
          <a:blip r:embed="rId2"/>
          <a:srcRect b="15266"/>
          <a:stretch/>
        </p:blipFill>
        <p:spPr>
          <a:xfrm>
            <a:off x="6800986" y="1320331"/>
            <a:ext cx="4747547" cy="4245681"/>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AE494E70-62F5-044D-A380-E72F79C77AB4}" type="slidenum">
              <a:rPr lang="en-US"/>
              <a:pPr>
                <a:spcAft>
                  <a:spcPts val="600"/>
                </a:spcAft>
              </a:pPr>
              <a:t>39</a:t>
            </a:fld>
            <a:endParaRPr lang="en-US"/>
          </a:p>
        </p:txBody>
      </p:sp>
    </p:spTree>
    <p:extLst>
      <p:ext uri="{BB962C8B-B14F-4D97-AF65-F5344CB8AC3E}">
        <p14:creationId xmlns:p14="http://schemas.microsoft.com/office/powerpoint/2010/main" val="74481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Title 1">
            <a:extLst>
              <a:ext uri="{FF2B5EF4-FFF2-40B4-BE49-F238E27FC236}">
                <a16:creationId xmlns:a16="http://schemas.microsoft.com/office/drawing/2014/main" id="{01F3080C-503E-73F7-F2CA-FC1A97C5718B}"/>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solidFill>
                  <a:srgbClr val="FFFFFF"/>
                </a:solidFill>
                <a:latin typeface="+mn-lt"/>
                <a:ea typeface="+mj-ea"/>
                <a:cs typeface="+mj-cs"/>
              </a:rPr>
              <a:t>Text Classification</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1139635" y="2546161"/>
            <a:ext cx="3313612" cy="2985929"/>
          </a:xfrm>
        </p:spPr>
        <p:txBody>
          <a:bodyPr vert="horz" lIns="91440" tIns="45720" rIns="91440" bIns="45720" rtlCol="0" anchor="t">
            <a:normAutofit lnSpcReduction="10000"/>
          </a:bodyPr>
          <a:lstStyle/>
          <a:p>
            <a:pPr marL="0" indent="0">
              <a:buNone/>
            </a:pPr>
            <a:r>
              <a:rPr lang="en-US" sz="2400" dirty="0">
                <a:solidFill>
                  <a:srgbClr val="FEFFFF"/>
                </a:solidFill>
              </a:rPr>
              <a:t>Text classification is the process of categorizing the text into a group of words. </a:t>
            </a:r>
          </a:p>
          <a:p>
            <a:pPr marL="0" indent="0">
              <a:buNone/>
            </a:pPr>
            <a:endParaRPr lang="en-US" sz="2400" dirty="0">
              <a:solidFill>
                <a:srgbClr val="FEFFFF"/>
              </a:solidFill>
            </a:endParaRPr>
          </a:p>
          <a:p>
            <a:pPr marL="0" indent="0">
              <a:buNone/>
            </a:pPr>
            <a:r>
              <a:rPr lang="en-US" sz="2400" dirty="0">
                <a:solidFill>
                  <a:schemeClr val="bg1"/>
                </a:solidFill>
              </a:rPr>
              <a:t>It is a machine learning technique that assigns a set of predefined categories to </a:t>
            </a:r>
            <a:r>
              <a:rPr lang="en-US" sz="2400" u="sng" dirty="0">
                <a:solidFill>
                  <a:schemeClr val="bg1"/>
                </a:solidFill>
              </a:rPr>
              <a:t>text</a:t>
            </a:r>
            <a:r>
              <a:rPr lang="en-US" sz="2400" dirty="0">
                <a:solidFill>
                  <a:schemeClr val="bg1"/>
                </a:solidFill>
              </a:rPr>
              <a:t>. </a:t>
            </a:r>
          </a:p>
          <a:p>
            <a:endParaRPr lang="en-US" sz="2400" dirty="0"/>
          </a:p>
          <a:p>
            <a:pPr marL="0" indent="0">
              <a:buNone/>
            </a:pPr>
            <a:endParaRPr lang="en-US" sz="2400" dirty="0">
              <a:solidFill>
                <a:srgbClr val="FEFFFF"/>
              </a:solidFill>
            </a:endParaRPr>
          </a:p>
        </p:txBody>
      </p:sp>
      <p:pic>
        <p:nvPicPr>
          <p:cNvPr id="7" name="Picture 6" descr="Shape, rectangle&#10;&#10;Description automatically generated">
            <a:extLst>
              <a:ext uri="{FF2B5EF4-FFF2-40B4-BE49-F238E27FC236}">
                <a16:creationId xmlns:a16="http://schemas.microsoft.com/office/drawing/2014/main" id="{CE3A0B60-1F49-1444-91FA-57DE5A041AA8}"/>
              </a:ext>
            </a:extLst>
          </p:cNvPr>
          <p:cNvPicPr>
            <a:picLocks noChangeAspect="1"/>
          </p:cNvPicPr>
          <p:nvPr/>
        </p:nvPicPr>
        <p:blipFill>
          <a:blip r:embed="rId2"/>
          <a:stretch>
            <a:fillRect/>
          </a:stretch>
        </p:blipFill>
        <p:spPr>
          <a:xfrm>
            <a:off x="6237840" y="2378374"/>
            <a:ext cx="5299503" cy="2299133"/>
          </a:xfrm>
          <a:prstGeom prst="rect">
            <a:avLst/>
          </a:prstGeom>
        </p:spPr>
      </p:pic>
      <p:sp>
        <p:nvSpPr>
          <p:cNvPr id="5" name="Slide Number Placeholder 4">
            <a:extLst>
              <a:ext uri="{FF2B5EF4-FFF2-40B4-BE49-F238E27FC236}">
                <a16:creationId xmlns:a16="http://schemas.microsoft.com/office/drawing/2014/main" id="{5FF49170-5E07-144E-A784-F6349949834E}"/>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E494E70-62F5-044D-A380-E72F79C77AB4}" type="slidenum">
              <a:rPr lang="en-US" sz="1000"/>
              <a:pPr>
                <a:spcAft>
                  <a:spcPts val="600"/>
                </a:spcAft>
              </a:pPr>
              <a:t>4</a:t>
            </a:fld>
            <a:endParaRPr lang="en-US" sz="1000"/>
          </a:p>
        </p:txBody>
      </p:sp>
    </p:spTree>
    <p:extLst>
      <p:ext uri="{BB962C8B-B14F-4D97-AF65-F5344CB8AC3E}">
        <p14:creationId xmlns:p14="http://schemas.microsoft.com/office/powerpoint/2010/main" val="82877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0936" y="457200"/>
            <a:ext cx="4343400" cy="1929384"/>
          </a:xfrm>
        </p:spPr>
        <p:txBody>
          <a:bodyPr anchor="ctr">
            <a:normAutofit/>
          </a:bodyPr>
          <a:lstStyle/>
          <a:p>
            <a:r>
              <a:rPr lang="en-US" sz="4800" b="1" dirty="0">
                <a:latin typeface="+mn-lt"/>
              </a:rPr>
              <a:t>What is Word Embeddings?</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541263" y="457200"/>
            <a:ext cx="6007608" cy="1929384"/>
          </a:xfrm>
        </p:spPr>
        <p:txBody>
          <a:bodyPr anchor="ctr">
            <a:normAutofit/>
          </a:bodyPr>
          <a:lstStyle/>
          <a:p>
            <a:pPr marL="0" indent="0">
              <a:buNone/>
            </a:pPr>
            <a:r>
              <a:rPr lang="en-US" sz="2200"/>
              <a:t>Dense</a:t>
            </a:r>
            <a:r>
              <a:rPr lang="en-US" sz="2200" dirty="0"/>
              <a:t> </a:t>
            </a:r>
            <a:r>
              <a:rPr lang="en-US" sz="2200" b="1" dirty="0"/>
              <a:t>Vector representations</a:t>
            </a:r>
            <a:r>
              <a:rPr lang="en-US" sz="2200" dirty="0"/>
              <a:t> of words</a:t>
            </a:r>
          </a:p>
          <a:p>
            <a:endParaRPr lang="en-US" sz="2200" dirty="0"/>
          </a:p>
        </p:txBody>
      </p:sp>
      <p:pic>
        <p:nvPicPr>
          <p:cNvPr id="14" name="Picture 13" descr="Icon&#10;&#10;Description automatically generated">
            <a:extLst>
              <a:ext uri="{FF2B5EF4-FFF2-40B4-BE49-F238E27FC236}">
                <a16:creationId xmlns:a16="http://schemas.microsoft.com/office/drawing/2014/main" id="{2CE40A04-D3EC-4843-994B-77CFAE8C3144}"/>
              </a:ext>
            </a:extLst>
          </p:cNvPr>
          <p:cNvPicPr>
            <a:picLocks noChangeAspect="1"/>
          </p:cNvPicPr>
          <p:nvPr/>
        </p:nvPicPr>
        <p:blipFill>
          <a:blip r:embed="rId2"/>
          <a:stretch>
            <a:fillRect/>
          </a:stretch>
        </p:blipFill>
        <p:spPr>
          <a:xfrm>
            <a:off x="1360932" y="2569464"/>
            <a:ext cx="3678936" cy="3678936"/>
          </a:xfrm>
          <a:prstGeom prst="rect">
            <a:avLst/>
          </a:prstGeom>
        </p:spPr>
      </p:pic>
      <p:pic>
        <p:nvPicPr>
          <p:cNvPr id="6" name="Picture 5" descr="Map&#10;&#10;Description automatically generated">
            <a:extLst>
              <a:ext uri="{FF2B5EF4-FFF2-40B4-BE49-F238E27FC236}">
                <a16:creationId xmlns:a16="http://schemas.microsoft.com/office/drawing/2014/main" id="{8F077078-32ED-3E42-AC0C-BCD8593E99CB}"/>
              </a:ext>
            </a:extLst>
          </p:cNvPr>
          <p:cNvPicPr>
            <a:picLocks noChangeAspect="1"/>
          </p:cNvPicPr>
          <p:nvPr/>
        </p:nvPicPr>
        <p:blipFill>
          <a:blip r:embed="rId3"/>
          <a:stretch>
            <a:fillRect/>
          </a:stretch>
        </p:blipFill>
        <p:spPr>
          <a:xfrm>
            <a:off x="5824726" y="1822504"/>
            <a:ext cx="5413939" cy="4425896"/>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smtClean="0"/>
              <a:pPr>
                <a:spcAft>
                  <a:spcPts val="600"/>
                </a:spcAft>
              </a:pPr>
              <a:t>40</a:t>
            </a:fld>
            <a:endParaRPr lang="en-US"/>
          </a:p>
        </p:txBody>
      </p:sp>
    </p:spTree>
    <p:extLst>
      <p:ext uri="{BB962C8B-B14F-4D97-AF65-F5344CB8AC3E}">
        <p14:creationId xmlns:p14="http://schemas.microsoft.com/office/powerpoint/2010/main" val="35674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b="1" kern="1200" dirty="0">
                <a:solidFill>
                  <a:srgbClr val="FFFFFF"/>
                </a:solidFill>
                <a:latin typeface="+mn-lt"/>
                <a:ea typeface="+mj-ea"/>
                <a:cs typeface="+mj-cs"/>
              </a:rPr>
              <a:t>One Hot Encoding</a:t>
            </a:r>
          </a:p>
        </p:txBody>
      </p:sp>
      <p:sp>
        <p:nvSpPr>
          <p:cNvPr id="13" name="Rectangle 12">
            <a:extLst>
              <a:ext uri="{FF2B5EF4-FFF2-40B4-BE49-F238E27FC236}">
                <a16:creationId xmlns:a16="http://schemas.microsoft.com/office/drawing/2014/main" id="{56AD571E-E89A-434B-854B-F57064D02A40}"/>
              </a:ext>
            </a:extLst>
          </p:cNvPr>
          <p:cNvSpPr/>
          <p:nvPr/>
        </p:nvSpPr>
        <p:spPr>
          <a:xfrm>
            <a:off x="4699818" y="640082"/>
            <a:ext cx="6848715" cy="1454725"/>
          </a:xfrm>
          <a:prstGeom prst="rect">
            <a:avLst/>
          </a:prstGeom>
        </p:spPr>
        <p:txBody>
          <a:bodyPr vert="horz" lIns="91440" tIns="45720" rIns="91440" bIns="45720" rtlCol="0" anchor="ctr">
            <a:normAutofit/>
          </a:bodyPr>
          <a:lstStyle/>
          <a:p>
            <a:pPr>
              <a:lnSpc>
                <a:spcPct val="90000"/>
              </a:lnSpc>
              <a:spcAft>
                <a:spcPts val="600"/>
              </a:spcAft>
            </a:pPr>
            <a:r>
              <a:rPr lang="en-US" sz="2000" dirty="0"/>
              <a:t>The embedding space has the same number of dimensions as the number of words in the vocabulary; each word embedding is predominantly made up of zeros, with a “1” in the corresponding dimension for the word.</a:t>
            </a:r>
          </a:p>
        </p:txBody>
      </p:sp>
      <p:pic>
        <p:nvPicPr>
          <p:cNvPr id="5" name="Content Placeholder 4" descr="Table&#10;&#10;Description automatically generated with medium confidence">
            <a:extLst>
              <a:ext uri="{FF2B5EF4-FFF2-40B4-BE49-F238E27FC236}">
                <a16:creationId xmlns:a16="http://schemas.microsoft.com/office/drawing/2014/main" id="{CCF9CBA2-283B-6249-8994-6E93BF1D05F1}"/>
              </a:ext>
            </a:extLst>
          </p:cNvPr>
          <p:cNvPicPr>
            <a:picLocks noGrp="1" noChangeAspect="1"/>
          </p:cNvPicPr>
          <p:nvPr>
            <p:ph idx="1"/>
          </p:nvPr>
        </p:nvPicPr>
        <p:blipFill>
          <a:blip r:embed="rId2"/>
          <a:stretch>
            <a:fillRect/>
          </a:stretch>
        </p:blipFill>
        <p:spPr>
          <a:xfrm>
            <a:off x="4495035" y="2281270"/>
            <a:ext cx="6894236" cy="2481924"/>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AE494E70-62F5-044D-A380-E72F79C77AB4}" type="slidenum">
              <a:rPr lang="en-US">
                <a:solidFill>
                  <a:prstClr val="black">
                    <a:tint val="75000"/>
                  </a:prstClr>
                </a:solidFill>
              </a:rPr>
              <a:pPr>
                <a:spcAft>
                  <a:spcPts val="600"/>
                </a:spcAft>
              </a:pPr>
              <a:t>41</a:t>
            </a:fld>
            <a:endParaRPr lang="en-US">
              <a:solidFill>
                <a:prstClr val="black">
                  <a:tint val="75000"/>
                </a:prstClr>
              </a:solidFill>
            </a:endParaRPr>
          </a:p>
        </p:txBody>
      </p:sp>
      <p:sp>
        <p:nvSpPr>
          <p:cNvPr id="15" name="TextBox 14">
            <a:extLst>
              <a:ext uri="{FF2B5EF4-FFF2-40B4-BE49-F238E27FC236}">
                <a16:creationId xmlns:a16="http://schemas.microsoft.com/office/drawing/2014/main" id="{AFB3C0EA-B53F-6721-A083-0905B3CE3409}"/>
              </a:ext>
            </a:extLst>
          </p:cNvPr>
          <p:cNvSpPr txBox="1"/>
          <p:nvPr/>
        </p:nvSpPr>
        <p:spPr>
          <a:xfrm>
            <a:off x="4393362" y="5411666"/>
            <a:ext cx="3991428" cy="923330"/>
          </a:xfrm>
          <a:prstGeom prst="rect">
            <a:avLst/>
          </a:prstGeom>
          <a:noFill/>
        </p:spPr>
        <p:txBody>
          <a:bodyPr wrap="square" rtlCol="0">
            <a:spAutoFit/>
          </a:bodyPr>
          <a:lstStyle/>
          <a:p>
            <a:r>
              <a:rPr lang="en-US" dirty="0"/>
              <a:t>Man       = 100000000</a:t>
            </a:r>
          </a:p>
          <a:p>
            <a:r>
              <a:rPr lang="en-US" dirty="0"/>
              <a:t>Woman =  010000000</a:t>
            </a:r>
          </a:p>
          <a:p>
            <a:r>
              <a:rPr lang="en-US" dirty="0" err="1"/>
              <a:t>etc</a:t>
            </a:r>
            <a:endParaRPr lang="en-US" dirty="0"/>
          </a:p>
        </p:txBody>
      </p:sp>
      <p:sp>
        <p:nvSpPr>
          <p:cNvPr id="16" name="TextBox 15">
            <a:extLst>
              <a:ext uri="{FF2B5EF4-FFF2-40B4-BE49-F238E27FC236}">
                <a16:creationId xmlns:a16="http://schemas.microsoft.com/office/drawing/2014/main" id="{4585FA3C-2823-BD14-DF91-EB4C25C9AA12}"/>
              </a:ext>
            </a:extLst>
          </p:cNvPr>
          <p:cNvSpPr txBox="1"/>
          <p:nvPr/>
        </p:nvSpPr>
        <p:spPr>
          <a:xfrm>
            <a:off x="7873248" y="5456841"/>
            <a:ext cx="4207019" cy="707886"/>
          </a:xfrm>
          <a:prstGeom prst="rect">
            <a:avLst/>
          </a:prstGeom>
          <a:noFill/>
        </p:spPr>
        <p:txBody>
          <a:bodyPr wrap="square" rtlCol="0">
            <a:spAutoFit/>
          </a:bodyPr>
          <a:lstStyle/>
          <a:p>
            <a:r>
              <a:rPr lang="en-US" sz="4000" dirty="0">
                <a:solidFill>
                  <a:schemeClr val="accent2"/>
                </a:solidFill>
              </a:rPr>
              <a:t>Sparse Matrix </a:t>
            </a:r>
            <a:r>
              <a:rPr lang="en-US" sz="4000" dirty="0">
                <a:solidFill>
                  <a:schemeClr val="accent2"/>
                </a:solidFill>
                <a:sym typeface="Wingdings" pitchFamily="2" charset="2"/>
              </a:rPr>
              <a:t></a:t>
            </a:r>
            <a:endParaRPr lang="en-US" sz="4000" dirty="0">
              <a:solidFill>
                <a:schemeClr val="accent2"/>
              </a:solidFill>
            </a:endParaRPr>
          </a:p>
        </p:txBody>
      </p:sp>
    </p:spTree>
    <p:extLst>
      <p:ext uri="{BB962C8B-B14F-4D97-AF65-F5344CB8AC3E}">
        <p14:creationId xmlns:p14="http://schemas.microsoft.com/office/powerpoint/2010/main" val="21208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6535726-C469-A542-BE8A-1FA4B934014B}"/>
              </a:ext>
            </a:extLst>
          </p:cNvPr>
          <p:cNvPicPr>
            <a:picLocks noChangeAspect="1"/>
          </p:cNvPicPr>
          <p:nvPr/>
        </p:nvPicPr>
        <p:blipFill rotWithShape="1">
          <a:blip r:embed="rId2"/>
          <a:srcRect b="6723"/>
          <a:stretch/>
        </p:blipFill>
        <p:spPr>
          <a:xfrm>
            <a:off x="5280025" y="677863"/>
            <a:ext cx="6269038" cy="2713038"/>
          </a:xfrm>
          <a:prstGeom prst="rect">
            <a:avLst/>
          </a:prstGeom>
        </p:spPr>
      </p:pic>
      <p:pic>
        <p:nvPicPr>
          <p:cNvPr id="14" name="Picture 13" descr="Chart&#10;&#10;Description automatically generated">
            <a:extLst>
              <a:ext uri="{FF2B5EF4-FFF2-40B4-BE49-F238E27FC236}">
                <a16:creationId xmlns:a16="http://schemas.microsoft.com/office/drawing/2014/main" id="{8521B6AE-D125-0941-90D1-FA1D323600B3}"/>
              </a:ext>
            </a:extLst>
          </p:cNvPr>
          <p:cNvPicPr>
            <a:picLocks noChangeAspect="1"/>
          </p:cNvPicPr>
          <p:nvPr/>
        </p:nvPicPr>
        <p:blipFill rotWithShape="1">
          <a:blip r:embed="rId3"/>
          <a:srcRect b="6530"/>
          <a:stretch/>
        </p:blipFill>
        <p:spPr>
          <a:xfrm>
            <a:off x="5280025" y="3457575"/>
            <a:ext cx="6269038" cy="2720975"/>
          </a:xfrm>
          <a:prstGeom prst="rect">
            <a:avLst/>
          </a:prstGeom>
        </p:spPr>
      </p:pic>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943277" y="712269"/>
            <a:ext cx="3370998" cy="5502264"/>
          </a:xfrm>
        </p:spPr>
        <p:txBody>
          <a:bodyPr vert="horz" lIns="91440" tIns="45720" rIns="91440" bIns="45720" rtlCol="0">
            <a:normAutofit/>
          </a:bodyPr>
          <a:lstStyle/>
          <a:p>
            <a:pPr fontAlgn="base"/>
            <a:r>
              <a:rPr lang="en-US" b="1" dirty="0">
                <a:solidFill>
                  <a:srgbClr val="FFFFFF"/>
                </a:solidFill>
                <a:latin typeface="+mn-lt"/>
              </a:rPr>
              <a:t>Custom Encoding</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(Reduce dimensions)</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AE494E70-62F5-044D-A380-E72F79C77AB4}" type="slidenum">
              <a:rPr lang="en-US">
                <a:solidFill>
                  <a:schemeClr val="tx1">
                    <a:lumMod val="75000"/>
                    <a:lumOff val="25000"/>
                    <a:alpha val="70000"/>
                  </a:schemeClr>
                </a:solidFill>
              </a:rPr>
              <a:pPr>
                <a:spcAft>
                  <a:spcPts val="600"/>
                </a:spcAft>
              </a:pPr>
              <a:t>42</a:t>
            </a:fld>
            <a:endParaRPr lang="en-US">
              <a:solidFill>
                <a:schemeClr val="tx1">
                  <a:lumMod val="75000"/>
                  <a:lumOff val="25000"/>
                  <a:alpha val="70000"/>
                </a:schemeClr>
              </a:solidFill>
            </a:endParaRPr>
          </a:p>
        </p:txBody>
      </p:sp>
    </p:spTree>
    <p:extLst>
      <p:ext uri="{BB962C8B-B14F-4D97-AF65-F5344CB8AC3E}">
        <p14:creationId xmlns:p14="http://schemas.microsoft.com/office/powerpoint/2010/main" val="28911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b="1" dirty="0">
                <a:latin typeface="+mn-lt"/>
              </a:rPr>
              <a:t>Comparison</a:t>
            </a:r>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a:extLst>
              <a:ext uri="{FF2B5EF4-FFF2-40B4-BE49-F238E27FC236}">
                <a16:creationId xmlns:a16="http://schemas.microsoft.com/office/drawing/2014/main" id="{47549DD5-70B4-8343-BED3-40DB63CED366}"/>
              </a:ext>
            </a:extLst>
          </p:cNvPr>
          <p:cNvPicPr>
            <a:picLocks noGrp="1" noChangeAspect="1"/>
          </p:cNvPicPr>
          <p:nvPr>
            <p:ph idx="1"/>
          </p:nvPr>
        </p:nvPicPr>
        <p:blipFill rotWithShape="1">
          <a:blip r:embed="rId2"/>
          <a:srcRect l="43791" t="13416" b="8411"/>
          <a:stretch/>
        </p:blipFill>
        <p:spPr>
          <a:xfrm>
            <a:off x="369078" y="2642616"/>
            <a:ext cx="5516340" cy="3605784"/>
          </a:xfrm>
          <a:prstGeom prst="rect">
            <a:avLst/>
          </a:prstGeom>
        </p:spPr>
      </p:pic>
      <p:pic>
        <p:nvPicPr>
          <p:cNvPr id="10" name="Picture 9" descr="Table&#10;&#10;Description automatically generated with medium confidence">
            <a:extLst>
              <a:ext uri="{FF2B5EF4-FFF2-40B4-BE49-F238E27FC236}">
                <a16:creationId xmlns:a16="http://schemas.microsoft.com/office/drawing/2014/main" id="{B267720E-A0AB-544D-9148-2F8B1C9C8E5B}"/>
              </a:ext>
            </a:extLst>
          </p:cNvPr>
          <p:cNvPicPr>
            <a:picLocks noChangeAspect="1"/>
          </p:cNvPicPr>
          <p:nvPr/>
        </p:nvPicPr>
        <p:blipFill rotWithShape="1">
          <a:blip r:embed="rId3"/>
          <a:srcRect l="43793"/>
          <a:stretch/>
        </p:blipFill>
        <p:spPr>
          <a:xfrm>
            <a:off x="6254496" y="2647521"/>
            <a:ext cx="5614416" cy="3595973"/>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494E70-62F5-044D-A380-E72F79C77AB4}" type="slidenum">
              <a:rPr lang="en-US" smtClean="0"/>
              <a:pPr>
                <a:spcAft>
                  <a:spcPts val="600"/>
                </a:spcAft>
              </a:pPr>
              <a:t>43</a:t>
            </a:fld>
            <a:endParaRPr lang="en-US"/>
          </a:p>
        </p:txBody>
      </p:sp>
    </p:spTree>
    <p:extLst>
      <p:ext uri="{BB962C8B-B14F-4D97-AF65-F5344CB8AC3E}">
        <p14:creationId xmlns:p14="http://schemas.microsoft.com/office/powerpoint/2010/main" val="3032570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b="1" kern="1200" dirty="0">
                <a:solidFill>
                  <a:schemeClr val="tx1"/>
                </a:solidFill>
                <a:latin typeface="+mn-lt"/>
                <a:ea typeface="+mj-ea"/>
                <a:cs typeface="+mj-cs"/>
              </a:rPr>
              <a:t>Vector Space Model</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FA230DB4-37BA-3047-80CC-EBB223DDA36C}"/>
              </a:ext>
            </a:extLst>
          </p:cNvPr>
          <p:cNvPicPr>
            <a:picLocks noChangeAspect="1"/>
          </p:cNvPicPr>
          <p:nvPr/>
        </p:nvPicPr>
        <p:blipFill>
          <a:blip r:embed="rId2"/>
          <a:stretch>
            <a:fillRect/>
          </a:stretch>
        </p:blipFill>
        <p:spPr>
          <a:xfrm>
            <a:off x="4654296" y="733852"/>
            <a:ext cx="7214616" cy="5362864"/>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494E70-62F5-044D-A380-E72F79C77AB4}" type="slidenum">
              <a:rPr lang="en-US"/>
              <a:pPr>
                <a:spcAft>
                  <a:spcPts val="600"/>
                </a:spcAft>
              </a:pPr>
              <a:t>44</a:t>
            </a:fld>
            <a:endParaRPr lang="en-US"/>
          </a:p>
        </p:txBody>
      </p:sp>
    </p:spTree>
    <p:extLst>
      <p:ext uri="{BB962C8B-B14F-4D97-AF65-F5344CB8AC3E}">
        <p14:creationId xmlns:p14="http://schemas.microsoft.com/office/powerpoint/2010/main" val="1592959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1"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latin typeface="+mn-lt"/>
              </a:rPr>
              <a:t>More about Vector Space Model </a:t>
            </a:r>
          </a:p>
        </p:txBody>
      </p:sp>
      <p:pic>
        <p:nvPicPr>
          <p:cNvPr id="8" name="Picture 7" descr="Text&#10;&#10;Description automatically generated">
            <a:extLst>
              <a:ext uri="{FF2B5EF4-FFF2-40B4-BE49-F238E27FC236}">
                <a16:creationId xmlns:a16="http://schemas.microsoft.com/office/drawing/2014/main" id="{30F431AD-6A7F-A24A-868F-EB683DA23CE8}"/>
              </a:ext>
            </a:extLst>
          </p:cNvPr>
          <p:cNvPicPr>
            <a:picLocks noChangeAspect="1"/>
          </p:cNvPicPr>
          <p:nvPr/>
        </p:nvPicPr>
        <p:blipFill>
          <a:blip r:embed="rId2"/>
          <a:stretch>
            <a:fillRect/>
          </a:stretch>
        </p:blipFill>
        <p:spPr>
          <a:xfrm>
            <a:off x="1835169" y="1918906"/>
            <a:ext cx="4353933" cy="4353933"/>
          </a:xfrm>
          <a:prstGeom prst="rect">
            <a:avLst/>
          </a:prstGeom>
        </p:spPr>
      </p:pic>
      <p:pic>
        <p:nvPicPr>
          <p:cNvPr id="6" name="Content Placeholder 5" descr="Diagram&#10;&#10;Description automatically generated">
            <a:extLst>
              <a:ext uri="{FF2B5EF4-FFF2-40B4-BE49-F238E27FC236}">
                <a16:creationId xmlns:a16="http://schemas.microsoft.com/office/drawing/2014/main" id="{8CA3E8F2-72A4-8D44-BFF6-F69A846419FE}"/>
              </a:ext>
            </a:extLst>
          </p:cNvPr>
          <p:cNvPicPr>
            <a:picLocks noChangeAspect="1"/>
          </p:cNvPicPr>
          <p:nvPr/>
        </p:nvPicPr>
        <p:blipFill>
          <a:blip r:embed="rId3"/>
          <a:stretch>
            <a:fillRect/>
          </a:stretch>
        </p:blipFill>
        <p:spPr>
          <a:xfrm>
            <a:off x="6495489" y="2502166"/>
            <a:ext cx="5173796" cy="3880346"/>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a:normAutofit/>
          </a:bodyPr>
          <a:lstStyle/>
          <a:p>
            <a:pPr>
              <a:spcAft>
                <a:spcPts val="600"/>
              </a:spcAft>
            </a:pPr>
            <a:fld id="{AE494E70-62F5-044D-A380-E72F79C77AB4}" type="slidenum">
              <a:rPr lang="en-US" sz="1000"/>
              <a:pPr>
                <a:spcAft>
                  <a:spcPts val="600"/>
                </a:spcAft>
              </a:pPr>
              <a:t>45</a:t>
            </a:fld>
            <a:endParaRPr lang="en-US" sz="1000"/>
          </a:p>
        </p:txBody>
      </p:sp>
    </p:spTree>
    <p:extLst>
      <p:ext uri="{BB962C8B-B14F-4D97-AF65-F5344CB8AC3E}">
        <p14:creationId xmlns:p14="http://schemas.microsoft.com/office/powerpoint/2010/main" val="3626899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3600" b="1" kern="1200" dirty="0">
                <a:solidFill>
                  <a:srgbClr val="FFFFFF"/>
                </a:solidFill>
                <a:latin typeface="+mn-lt"/>
                <a:ea typeface="+mj-ea"/>
                <a:cs typeface="+mj-cs"/>
              </a:rPr>
              <a:t>Word Embeddings</a:t>
            </a:r>
          </a:p>
        </p:txBody>
      </p:sp>
      <p:sp>
        <p:nvSpPr>
          <p:cNvPr id="17" name="Rectangle 16">
            <a:extLst>
              <a:ext uri="{FF2B5EF4-FFF2-40B4-BE49-F238E27FC236}">
                <a16:creationId xmlns:a16="http://schemas.microsoft.com/office/drawing/2014/main" id="{1AFAD73C-6641-EF48-81FC-679447385925}"/>
              </a:ext>
            </a:extLst>
          </p:cNvPr>
          <p:cNvSpPr/>
          <p:nvPr/>
        </p:nvSpPr>
        <p:spPr>
          <a:xfrm>
            <a:off x="1139635" y="2546161"/>
            <a:ext cx="3182941" cy="3039992"/>
          </a:xfrm>
          <a:prstGeom prst="rect">
            <a:avLst/>
          </a:prstGeom>
        </p:spPr>
        <p:txBody>
          <a:bodyPr vert="horz" lIns="91440" tIns="45720" rIns="91440" bIns="45720" rtlCol="0" anchor="t">
            <a:normAutofit/>
          </a:bodyPr>
          <a:lstStyle/>
          <a:p>
            <a:pPr>
              <a:lnSpc>
                <a:spcPct val="90000"/>
              </a:lnSpc>
              <a:spcAft>
                <a:spcPts val="600"/>
              </a:spcAft>
            </a:pPr>
            <a:r>
              <a:rPr lang="en-US" sz="1300" dirty="0">
                <a:solidFill>
                  <a:srgbClr val="FEFFFF"/>
                </a:solidFill>
              </a:rPr>
              <a:t>A complete set of word embeddings exhibits amazing and useful properties, recognizes words that are similar, and naturally captures the relationships between words as we use them.</a:t>
            </a:r>
          </a:p>
          <a:p>
            <a:pPr indent="-228600">
              <a:lnSpc>
                <a:spcPct val="90000"/>
              </a:lnSpc>
              <a:spcAft>
                <a:spcPts val="600"/>
              </a:spcAft>
              <a:buFont typeface="Arial" panose="020B0604020202020204" pitchFamily="34" charset="0"/>
              <a:buChar char="•"/>
            </a:pPr>
            <a:endParaRPr lang="en-US" sz="1300" dirty="0">
              <a:solidFill>
                <a:srgbClr val="FEFFFF"/>
              </a:solidFill>
            </a:endParaRPr>
          </a:p>
          <a:p>
            <a:pPr>
              <a:lnSpc>
                <a:spcPct val="90000"/>
              </a:lnSpc>
              <a:spcAft>
                <a:spcPts val="600"/>
              </a:spcAft>
            </a:pPr>
            <a:r>
              <a:rPr lang="en-US" sz="1300" dirty="0">
                <a:solidFill>
                  <a:srgbClr val="FEFFFF"/>
                </a:solidFill>
              </a:rPr>
              <a:t>This will require a large amount of text data to ensure that useful embeddings are learned, such as millions or billions of words.</a:t>
            </a:r>
          </a:p>
        </p:txBody>
      </p:sp>
      <p:pic>
        <p:nvPicPr>
          <p:cNvPr id="16" name="Content Placeholder 15">
            <a:extLst>
              <a:ext uri="{FF2B5EF4-FFF2-40B4-BE49-F238E27FC236}">
                <a16:creationId xmlns:a16="http://schemas.microsoft.com/office/drawing/2014/main" id="{052C056A-5F0B-B14D-87BE-F4C5C31A6DC9}"/>
              </a:ext>
            </a:extLst>
          </p:cNvPr>
          <p:cNvPicPr>
            <a:picLocks noGrp="1" noChangeAspect="1"/>
          </p:cNvPicPr>
          <p:nvPr>
            <p:ph idx="1"/>
          </p:nvPr>
        </p:nvPicPr>
        <p:blipFill>
          <a:blip r:embed="rId2"/>
          <a:stretch>
            <a:fillRect/>
          </a:stretch>
        </p:blipFill>
        <p:spPr>
          <a:xfrm>
            <a:off x="4998268" y="825311"/>
            <a:ext cx="6539075" cy="4887958"/>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E494E70-62F5-044D-A380-E72F79C77AB4}" type="slidenum">
              <a:rPr lang="en-US" sz="1000"/>
              <a:pPr>
                <a:spcAft>
                  <a:spcPts val="600"/>
                </a:spcAft>
              </a:pPr>
              <a:t>46</a:t>
            </a:fld>
            <a:endParaRPr lang="en-US" sz="1000"/>
          </a:p>
        </p:txBody>
      </p:sp>
    </p:spTree>
    <p:extLst>
      <p:ext uri="{BB962C8B-B14F-4D97-AF65-F5344CB8AC3E}">
        <p14:creationId xmlns:p14="http://schemas.microsoft.com/office/powerpoint/2010/main" val="1600064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1"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latin typeface="+mn-lt"/>
              </a:rPr>
              <a:t>Another Example </a:t>
            </a:r>
            <a:r>
              <a:rPr lang="en-US" sz="4000" b="1">
                <a:solidFill>
                  <a:srgbClr val="FFFFFF"/>
                </a:solidFill>
                <a:latin typeface="+mn-lt"/>
                <a:sym typeface="Wingdings" pitchFamily="2" charset="2"/>
              </a:rPr>
              <a:t></a:t>
            </a:r>
            <a:endParaRPr lang="en-US" sz="4000" b="1">
              <a:solidFill>
                <a:srgbClr val="FFFFFF"/>
              </a:solidFill>
              <a:latin typeface="+mn-lt"/>
            </a:endParaRPr>
          </a:p>
        </p:txBody>
      </p:sp>
      <p:pic>
        <p:nvPicPr>
          <p:cNvPr id="7" name="Content Placeholder 6" descr="Table&#10;&#10;Description automatically generated with low confidence">
            <a:extLst>
              <a:ext uri="{FF2B5EF4-FFF2-40B4-BE49-F238E27FC236}">
                <a16:creationId xmlns:a16="http://schemas.microsoft.com/office/drawing/2014/main" id="{6EA64A40-B0C3-154B-BE5B-EBBF25F1A4BA}"/>
              </a:ext>
            </a:extLst>
          </p:cNvPr>
          <p:cNvPicPr>
            <a:picLocks noChangeAspect="1"/>
          </p:cNvPicPr>
          <p:nvPr/>
        </p:nvPicPr>
        <p:blipFill>
          <a:blip r:embed="rId2"/>
          <a:stretch>
            <a:fillRect/>
          </a:stretch>
        </p:blipFill>
        <p:spPr>
          <a:xfrm>
            <a:off x="2225160" y="2463482"/>
            <a:ext cx="7750113" cy="3758803"/>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a:normAutofit/>
          </a:bodyPr>
          <a:lstStyle/>
          <a:p>
            <a:pPr>
              <a:spcAft>
                <a:spcPts val="600"/>
              </a:spcAft>
            </a:pPr>
            <a:fld id="{AE494E70-62F5-044D-A380-E72F79C77AB4}" type="slidenum">
              <a:rPr lang="en-US" sz="1000"/>
              <a:pPr>
                <a:spcAft>
                  <a:spcPts val="600"/>
                </a:spcAft>
              </a:pPr>
              <a:t>47</a:t>
            </a:fld>
            <a:endParaRPr lang="en-US" sz="1000"/>
          </a:p>
        </p:txBody>
      </p:sp>
    </p:spTree>
    <p:extLst>
      <p:ext uri="{BB962C8B-B14F-4D97-AF65-F5344CB8AC3E}">
        <p14:creationId xmlns:p14="http://schemas.microsoft.com/office/powerpoint/2010/main" val="606828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D970B91-29E2-4F24-B764-43BD5568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C5C6DA69-A80A-0A49-87FE-5533CA225E46}"/>
              </a:ext>
            </a:extLst>
          </p:cNvPr>
          <p:cNvPicPr>
            <a:picLocks noChangeAspect="1"/>
          </p:cNvPicPr>
          <p:nvPr/>
        </p:nvPicPr>
        <p:blipFill>
          <a:blip r:embed="rId2"/>
          <a:stretch>
            <a:fillRect/>
          </a:stretch>
        </p:blipFill>
        <p:spPr>
          <a:xfrm>
            <a:off x="688828" y="717391"/>
            <a:ext cx="5085731" cy="3237916"/>
          </a:xfrm>
          <a:prstGeom prst="rect">
            <a:avLst/>
          </a:prstGeom>
        </p:spPr>
      </p:pic>
      <p:pic>
        <p:nvPicPr>
          <p:cNvPr id="7" name="Content Placeholder 6" descr="Text&#10;&#10;Description automatically generated">
            <a:extLst>
              <a:ext uri="{FF2B5EF4-FFF2-40B4-BE49-F238E27FC236}">
                <a16:creationId xmlns:a16="http://schemas.microsoft.com/office/drawing/2014/main" id="{F2187C91-DB9F-DA40-B12F-3388A9E8263F}"/>
              </a:ext>
            </a:extLst>
          </p:cNvPr>
          <p:cNvPicPr>
            <a:picLocks noChangeAspect="1"/>
          </p:cNvPicPr>
          <p:nvPr/>
        </p:nvPicPr>
        <p:blipFill>
          <a:blip r:embed="rId3"/>
          <a:stretch>
            <a:fillRect/>
          </a:stretch>
        </p:blipFill>
        <p:spPr>
          <a:xfrm>
            <a:off x="6418027" y="724230"/>
            <a:ext cx="5141351" cy="3224237"/>
          </a:xfrm>
          <a:prstGeom prst="rect">
            <a:avLst/>
          </a:prstGeom>
        </p:spPr>
      </p:pic>
      <p:sp>
        <p:nvSpPr>
          <p:cNvPr id="20" name="Freeform: Shape 19">
            <a:extLst>
              <a:ext uri="{FF2B5EF4-FFF2-40B4-BE49-F238E27FC236}">
                <a16:creationId xmlns:a16="http://schemas.microsoft.com/office/drawing/2014/main" id="{410C1444-5E64-4361-A98D-1098E1813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184987"/>
            <a:ext cx="709612" cy="1671635"/>
          </a:xfrm>
          <a:custGeom>
            <a:avLst/>
            <a:gdLst>
              <a:gd name="connsiteX0" fmla="*/ 0 w 709612"/>
              <a:gd name="connsiteY0" fmla="*/ 0 h 1671635"/>
              <a:gd name="connsiteX1" fmla="*/ 709612 w 709612"/>
              <a:gd name="connsiteY1" fmla="*/ 578069 h 1671635"/>
              <a:gd name="connsiteX2" fmla="*/ 709612 w 709612"/>
              <a:gd name="connsiteY2" fmla="*/ 1671635 h 1671635"/>
              <a:gd name="connsiteX3" fmla="*/ 189293 w 709612"/>
              <a:gd name="connsiteY3" fmla="*/ 1671635 h 1671635"/>
              <a:gd name="connsiteX4" fmla="*/ 0 w 709612"/>
              <a:gd name="connsiteY4" fmla="*/ 1517432 h 1671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2" h="1671635">
                <a:moveTo>
                  <a:pt x="0" y="0"/>
                </a:moveTo>
                <a:lnTo>
                  <a:pt x="709612" y="578069"/>
                </a:lnTo>
                <a:lnTo>
                  <a:pt x="709612" y="1671635"/>
                </a:lnTo>
                <a:lnTo>
                  <a:pt x="189293" y="1671635"/>
                </a:lnTo>
                <a:lnTo>
                  <a:pt x="0" y="151743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 name="Freeform 46">
            <a:extLst>
              <a:ext uri="{FF2B5EF4-FFF2-40B4-BE49-F238E27FC236}">
                <a16:creationId xmlns:a16="http://schemas.microsoft.com/office/drawing/2014/main" id="{26B27121-84C3-4B13-BF63-FC689097F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000381"/>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9EC59F2A-3391-4680-823A-EB19F0C67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4803531"/>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90A8413F-D55B-496A-A28C-9D9D7434F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4232295"/>
            <a:ext cx="11547945" cy="210751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283914" y="4458361"/>
            <a:ext cx="4490646" cy="1655384"/>
          </a:xfrm>
        </p:spPr>
        <p:txBody>
          <a:bodyPr>
            <a:normAutofit/>
          </a:bodyPr>
          <a:lstStyle/>
          <a:p>
            <a:pPr algn="r"/>
            <a:r>
              <a:rPr lang="en-US" sz="3600" b="1">
                <a:solidFill>
                  <a:srgbClr val="FFFFFF"/>
                </a:solidFill>
                <a:latin typeface="+mn-lt"/>
              </a:rPr>
              <a:t>Cosine Similarity</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a:normAutofit/>
          </a:bodyPr>
          <a:lstStyle/>
          <a:p>
            <a:pPr>
              <a:spcAft>
                <a:spcPts val="600"/>
              </a:spcAft>
            </a:pPr>
            <a:fld id="{AE494E70-62F5-044D-A380-E72F79C77AB4}" type="slidenum">
              <a:rPr lang="en-US" sz="1000"/>
              <a:pPr>
                <a:spcAft>
                  <a:spcPts val="600"/>
                </a:spcAft>
              </a:pPr>
              <a:t>48</a:t>
            </a:fld>
            <a:endParaRPr lang="en-US" sz="1000"/>
          </a:p>
        </p:txBody>
      </p:sp>
    </p:spTree>
    <p:extLst>
      <p:ext uri="{BB962C8B-B14F-4D97-AF65-F5344CB8AC3E}">
        <p14:creationId xmlns:p14="http://schemas.microsoft.com/office/powerpoint/2010/main" val="2355854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9842237" cy="1325563"/>
          </a:xfrm>
        </p:spPr>
        <p:txBody>
          <a:bodyPr>
            <a:normAutofit/>
          </a:bodyPr>
          <a:lstStyle/>
          <a:p>
            <a:r>
              <a:rPr lang="en-US" sz="5600" b="1">
                <a:latin typeface="+mn-lt"/>
              </a:rPr>
              <a:t>Word Embeddings Dimensions</a:t>
            </a:r>
          </a:p>
        </p:txBody>
      </p:sp>
      <p:cxnSp>
        <p:nvCxnSpPr>
          <p:cNvPr id="19" name="Straight Connector 1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5"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a:solidFill>
                  <a:schemeClr val="tx1">
                    <a:alpha val="60000"/>
                  </a:schemeClr>
                </a:solidFill>
              </a:rPr>
              <a:pPr>
                <a:spcAft>
                  <a:spcPts val="600"/>
                </a:spcAft>
              </a:pPr>
              <a:t>49</a:t>
            </a:fld>
            <a:endParaRPr lang="en-US">
              <a:solidFill>
                <a:schemeClr val="tx1">
                  <a:alpha val="60000"/>
                </a:schemeClr>
              </a:solidFill>
            </a:endParaRPr>
          </a:p>
        </p:txBody>
      </p:sp>
      <p:graphicFrame>
        <p:nvGraphicFramePr>
          <p:cNvPr id="13" name="Content Placeholder 2">
            <a:extLst>
              <a:ext uri="{FF2B5EF4-FFF2-40B4-BE49-F238E27FC236}">
                <a16:creationId xmlns:a16="http://schemas.microsoft.com/office/drawing/2014/main" id="{26FA4904-615A-10F9-9B00-8E231FF4966C}"/>
              </a:ext>
            </a:extLst>
          </p:cNvPr>
          <p:cNvGraphicFramePr>
            <a:graphicFrameLocks noGrp="1"/>
          </p:cNvGraphicFramePr>
          <p:nvPr>
            <p:ph idx="1"/>
            <p:extLst>
              <p:ext uri="{D42A27DB-BD31-4B8C-83A1-F6EECF244321}">
                <p14:modId xmlns:p14="http://schemas.microsoft.com/office/powerpoint/2010/main" val="25168831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619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16534" y="904653"/>
            <a:ext cx="6891187" cy="1135737"/>
          </a:xfrm>
        </p:spPr>
        <p:txBody>
          <a:bodyPr>
            <a:normAutofit fontScale="90000"/>
          </a:bodyPr>
          <a:lstStyle/>
          <a:p>
            <a:r>
              <a:rPr lang="en-US" b="1" dirty="0">
                <a:latin typeface="+mn-lt"/>
              </a:rPr>
              <a:t>Why is Text Classification Important?</a:t>
            </a:r>
          </a:p>
        </p:txBody>
      </p:sp>
      <p:sp>
        <p:nvSpPr>
          <p:cNvPr id="12" name="Content Placeholder 2">
            <a:extLst>
              <a:ext uri="{FF2B5EF4-FFF2-40B4-BE49-F238E27FC236}">
                <a16:creationId xmlns:a16="http://schemas.microsoft.com/office/drawing/2014/main" id="{3F7AF9BC-FF6D-2F41-BEA7-C98D43A14552}"/>
              </a:ext>
            </a:extLst>
          </p:cNvPr>
          <p:cNvSpPr>
            <a:spLocks noGrp="1"/>
          </p:cNvSpPr>
          <p:nvPr>
            <p:ph idx="1"/>
          </p:nvPr>
        </p:nvSpPr>
        <p:spPr>
          <a:xfrm>
            <a:off x="815620" y="2344614"/>
            <a:ext cx="7011702" cy="3714353"/>
          </a:xfrm>
        </p:spPr>
        <p:txBody>
          <a:bodyPr>
            <a:noAutofit/>
          </a:bodyPr>
          <a:lstStyle/>
          <a:p>
            <a:r>
              <a:rPr lang="en-US" sz="2000" dirty="0"/>
              <a:t>Text classifiers can be used to organize, structure, and categorize pretty much any kind of text – from documents, medical studies and files, and all over the web.</a:t>
            </a:r>
          </a:p>
          <a:p>
            <a:endParaRPr lang="en-US" sz="2000" dirty="0"/>
          </a:p>
          <a:p>
            <a:r>
              <a:rPr lang="en-US" sz="2000" dirty="0"/>
              <a:t>Text classification is one of the fundamental tasks in natural language processing with broad applications such as </a:t>
            </a:r>
            <a:r>
              <a:rPr lang="en-US" sz="2000" dirty="0">
                <a:solidFill>
                  <a:srgbClr val="FF0000"/>
                </a:solidFill>
              </a:rPr>
              <a:t>sentiment analysis, emotion detection, topic labeling, and spam detection</a:t>
            </a:r>
            <a:r>
              <a:rPr lang="en-US" sz="2000" dirty="0"/>
              <a:t>.</a:t>
            </a:r>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fferent coloured organisers">
            <a:extLst>
              <a:ext uri="{FF2B5EF4-FFF2-40B4-BE49-F238E27FC236}">
                <a16:creationId xmlns:a16="http://schemas.microsoft.com/office/drawing/2014/main" id="{A5A06D7D-ADEA-3445-74CF-0C9997382980}"/>
              </a:ext>
            </a:extLst>
          </p:cNvPr>
          <p:cNvPicPr>
            <a:picLocks noChangeAspect="1"/>
          </p:cNvPicPr>
          <p:nvPr/>
        </p:nvPicPr>
        <p:blipFill rotWithShape="1">
          <a:blip r:embed="rId2"/>
          <a:srcRect l="32136" r="32029" b="1"/>
          <a:stretch/>
        </p:blipFill>
        <p:spPr>
          <a:xfrm>
            <a:off x="8129873" y="10"/>
            <a:ext cx="4062128" cy="6857990"/>
          </a:xfrm>
          <a:prstGeom prst="rect">
            <a:avLst/>
          </a:prstGeom>
        </p:spPr>
      </p:pic>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05333" y="6356350"/>
            <a:ext cx="2743200" cy="365125"/>
          </a:xfrm>
        </p:spPr>
        <p:txBody>
          <a:bodyPr>
            <a:normAutofit/>
          </a:bodyPr>
          <a:lstStyle/>
          <a:p>
            <a:pPr>
              <a:spcAft>
                <a:spcPts val="600"/>
              </a:spcAft>
            </a:pPr>
            <a:fld id="{AE494E70-62F5-044D-A380-E72F79C77AB4}"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113836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Rectangle 3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9AE1DA-EEAA-DC20-8AF5-08B6918B486A}"/>
              </a:ext>
            </a:extLst>
          </p:cNvPr>
          <p:cNvPicPr>
            <a:picLocks noChangeAspect="1"/>
          </p:cNvPicPr>
          <p:nvPr/>
        </p:nvPicPr>
        <p:blipFill>
          <a:blip r:embed="rId2"/>
          <a:stretch>
            <a:fillRect/>
          </a:stretch>
        </p:blipFill>
        <p:spPr>
          <a:xfrm>
            <a:off x="242804" y="398699"/>
            <a:ext cx="11149146" cy="3400489"/>
          </a:xfrm>
          <a:prstGeom prst="rect">
            <a:avLst/>
          </a:prstGeom>
          <a:ln w="12700">
            <a:noFill/>
          </a:ln>
        </p:spPr>
      </p:pic>
      <p:grpSp>
        <p:nvGrpSpPr>
          <p:cNvPr id="41" name="Group 4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4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683982" y="4293388"/>
            <a:ext cx="8833655" cy="727748"/>
          </a:xfrm>
        </p:spPr>
        <p:txBody>
          <a:bodyPr vert="horz" lIns="91440" tIns="45720" rIns="91440" bIns="45720" rtlCol="0" anchor="b">
            <a:normAutofit/>
          </a:bodyPr>
          <a:lstStyle/>
          <a:p>
            <a:pPr algn="ctr"/>
            <a:r>
              <a:rPr lang="en-US" sz="3600" b="1" kern="1200" dirty="0">
                <a:solidFill>
                  <a:srgbClr val="FFFFFE"/>
                </a:solidFill>
                <a:latin typeface="+mn-lt"/>
                <a:ea typeface="+mj-ea"/>
                <a:cs typeface="+mj-cs"/>
              </a:rPr>
              <a:t>So far!</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AE494E70-62F5-044D-A380-E72F79C77AB4}" type="slidenum">
              <a:rPr lang="en-US" smtClean="0"/>
              <a:pPr>
                <a:spcAft>
                  <a:spcPts val="600"/>
                </a:spcAft>
              </a:pPr>
              <a:t>50</a:t>
            </a:fld>
            <a:endParaRPr lang="en-US"/>
          </a:p>
        </p:txBody>
      </p:sp>
    </p:spTree>
    <p:extLst>
      <p:ext uri="{BB962C8B-B14F-4D97-AF65-F5344CB8AC3E}">
        <p14:creationId xmlns:p14="http://schemas.microsoft.com/office/powerpoint/2010/main" val="2119073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b="1" kern="1200" dirty="0">
                <a:solidFill>
                  <a:srgbClr val="FFFFFF"/>
                </a:solidFill>
                <a:latin typeface="+mn-lt"/>
                <a:ea typeface="+mj-ea"/>
                <a:cs typeface="+mj-cs"/>
              </a:rPr>
              <a:t>Our Goal</a:t>
            </a:r>
          </a:p>
        </p:txBody>
      </p:sp>
      <p:pic>
        <p:nvPicPr>
          <p:cNvPr id="5" name="Picture 4">
            <a:extLst>
              <a:ext uri="{FF2B5EF4-FFF2-40B4-BE49-F238E27FC236}">
                <a16:creationId xmlns:a16="http://schemas.microsoft.com/office/drawing/2014/main" id="{DB256401-7EFC-DF40-86B3-9E2F1876C235}"/>
              </a:ext>
            </a:extLst>
          </p:cNvPr>
          <p:cNvPicPr>
            <a:picLocks noChangeAspect="1"/>
          </p:cNvPicPr>
          <p:nvPr/>
        </p:nvPicPr>
        <p:blipFill>
          <a:blip r:embed="rId2"/>
          <a:stretch>
            <a:fillRect/>
          </a:stretch>
        </p:blipFill>
        <p:spPr>
          <a:xfrm>
            <a:off x="1918838" y="390832"/>
            <a:ext cx="8446942" cy="4519114"/>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E494E70-62F5-044D-A380-E72F79C77AB4}" type="slidenum">
              <a:rPr lang="en-US" sz="1100">
                <a:solidFill>
                  <a:srgbClr val="FFFFFF"/>
                </a:solidFill>
              </a:rPr>
              <a:pPr>
                <a:spcAft>
                  <a:spcPts val="600"/>
                </a:spcAft>
              </a:pPr>
              <a:t>51</a:t>
            </a:fld>
            <a:endParaRPr lang="en-US" sz="1100">
              <a:solidFill>
                <a:srgbClr val="FFFFFF"/>
              </a:solidFill>
            </a:endParaRPr>
          </a:p>
        </p:txBody>
      </p:sp>
    </p:spTree>
    <p:extLst>
      <p:ext uri="{BB962C8B-B14F-4D97-AF65-F5344CB8AC3E}">
        <p14:creationId xmlns:p14="http://schemas.microsoft.com/office/powerpoint/2010/main" val="2233483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481013" y="3752849"/>
            <a:ext cx="3290887" cy="2452687"/>
          </a:xfrm>
        </p:spPr>
        <p:txBody>
          <a:bodyPr anchor="ctr">
            <a:normAutofit/>
          </a:bodyPr>
          <a:lstStyle/>
          <a:p>
            <a:r>
              <a:rPr lang="en-US" sz="3600" b="1">
                <a:latin typeface="+mn-lt"/>
              </a:rPr>
              <a:t>Split the data</a:t>
            </a:r>
          </a:p>
        </p:txBody>
      </p:sp>
      <p:pic>
        <p:nvPicPr>
          <p:cNvPr id="10" name="Picture 9">
            <a:extLst>
              <a:ext uri="{FF2B5EF4-FFF2-40B4-BE49-F238E27FC236}">
                <a16:creationId xmlns:a16="http://schemas.microsoft.com/office/drawing/2014/main" id="{526F7DA9-E6A0-FA4B-A49E-3632272347AC}"/>
              </a:ext>
            </a:extLst>
          </p:cNvPr>
          <p:cNvPicPr>
            <a:picLocks noChangeAspect="1"/>
          </p:cNvPicPr>
          <p:nvPr/>
        </p:nvPicPr>
        <p:blipFill rotWithShape="1">
          <a:blip r:embed="rId2"/>
          <a:srcRect t="7069"/>
          <a:stretch/>
        </p:blipFill>
        <p:spPr>
          <a:xfrm>
            <a:off x="991472" y="746683"/>
            <a:ext cx="9629636" cy="293075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 name="Content Placeholder 2">
            <a:extLst>
              <a:ext uri="{FF2B5EF4-FFF2-40B4-BE49-F238E27FC236}">
                <a16:creationId xmlns:a16="http://schemas.microsoft.com/office/drawing/2014/main" id="{3F7AF9BC-FF6D-2F41-BEA7-C98D43A14552}"/>
              </a:ext>
            </a:extLst>
          </p:cNvPr>
          <p:cNvSpPr>
            <a:spLocks noGrp="1"/>
          </p:cNvSpPr>
          <p:nvPr>
            <p:ph idx="1"/>
          </p:nvPr>
        </p:nvSpPr>
        <p:spPr>
          <a:xfrm>
            <a:off x="4223982" y="3752850"/>
            <a:ext cx="7485413" cy="2452687"/>
          </a:xfrm>
        </p:spPr>
        <p:txBody>
          <a:bodyPr anchor="ctr">
            <a:normAutofit/>
          </a:bodyPr>
          <a:lstStyle/>
          <a:p>
            <a:pPr marL="0" indent="0">
              <a:buNone/>
            </a:pPr>
            <a:r>
              <a:rPr lang="en-US" sz="1800" dirty="0"/>
              <a:t>We usually split our data into two subsets: training data and testing data (and sometimes to three: train, validate and test), and fit our model on the train data, in order to make predictions on the test data.</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64600" y="6356350"/>
            <a:ext cx="2743200" cy="365125"/>
          </a:xfrm>
        </p:spPr>
        <p:txBody>
          <a:bodyPr>
            <a:normAutofit/>
          </a:bodyPr>
          <a:lstStyle/>
          <a:p>
            <a:pPr>
              <a:spcAft>
                <a:spcPts val="600"/>
              </a:spcAft>
            </a:pPr>
            <a:fld id="{AE494E70-62F5-044D-A380-E72F79C77AB4}" type="slidenum">
              <a:rPr lang="en-US">
                <a:solidFill>
                  <a:schemeClr val="tx1">
                    <a:lumMod val="75000"/>
                    <a:lumOff val="25000"/>
                  </a:schemeClr>
                </a:solidFill>
              </a:rPr>
              <a:pPr>
                <a:spcAft>
                  <a:spcPts val="600"/>
                </a:spcAft>
              </a:pPr>
              <a:t>52</a:t>
            </a:fld>
            <a:endParaRPr lang="en-US">
              <a:solidFill>
                <a:schemeClr val="tx1">
                  <a:lumMod val="75000"/>
                  <a:lumOff val="25000"/>
                </a:schemeClr>
              </a:solidFill>
            </a:endParaRPr>
          </a:p>
        </p:txBody>
      </p:sp>
    </p:spTree>
    <p:extLst>
      <p:ext uri="{BB962C8B-B14F-4D97-AF65-F5344CB8AC3E}">
        <p14:creationId xmlns:p14="http://schemas.microsoft.com/office/powerpoint/2010/main" val="2755756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146879" y="998002"/>
            <a:ext cx="3182940" cy="1471959"/>
          </a:xfrm>
        </p:spPr>
        <p:txBody>
          <a:bodyPr>
            <a:normAutofit/>
          </a:bodyPr>
          <a:lstStyle/>
          <a:p>
            <a:r>
              <a:rPr lang="en-US" sz="3600" b="1">
                <a:solidFill>
                  <a:srgbClr val="FFFFFF"/>
                </a:solidFill>
                <a:latin typeface="+mn-lt"/>
              </a:rPr>
              <a:t>Generalization</a:t>
            </a:r>
          </a:p>
        </p:txBody>
      </p:sp>
      <p:sp>
        <p:nvSpPr>
          <p:cNvPr id="12" name="Content Placeholder 2">
            <a:extLst>
              <a:ext uri="{FF2B5EF4-FFF2-40B4-BE49-F238E27FC236}">
                <a16:creationId xmlns:a16="http://schemas.microsoft.com/office/drawing/2014/main" id="{3F7AF9BC-FF6D-2F41-BEA7-C98D43A14552}"/>
              </a:ext>
            </a:extLst>
          </p:cNvPr>
          <p:cNvSpPr>
            <a:spLocks noGrp="1"/>
          </p:cNvSpPr>
          <p:nvPr>
            <p:ph idx="1"/>
          </p:nvPr>
        </p:nvSpPr>
        <p:spPr>
          <a:xfrm>
            <a:off x="1139635" y="2546161"/>
            <a:ext cx="3200451" cy="2985929"/>
          </a:xfrm>
        </p:spPr>
        <p:txBody>
          <a:bodyPr anchor="t">
            <a:normAutofit/>
          </a:bodyPr>
          <a:lstStyle/>
          <a:p>
            <a:r>
              <a:rPr lang="en-US" altLang="en-US" sz="2200" dirty="0">
                <a:solidFill>
                  <a:srgbClr val="FEFFFF"/>
                </a:solidFill>
              </a:rPr>
              <a:t>Model does a good job of correctly predicting class labels of </a:t>
            </a:r>
            <a:r>
              <a:rPr lang="en-US" altLang="en-US" sz="2200" u="sng" dirty="0">
                <a:solidFill>
                  <a:srgbClr val="FEFFFF"/>
                </a:solidFill>
              </a:rPr>
              <a:t>previously unseen</a:t>
            </a:r>
            <a:r>
              <a:rPr lang="en-US" altLang="en-US" sz="2200" dirty="0">
                <a:solidFill>
                  <a:srgbClr val="FEFFFF"/>
                </a:solidFill>
              </a:rPr>
              <a:t> samples.</a:t>
            </a:r>
          </a:p>
          <a:p>
            <a:r>
              <a:rPr lang="en-US" altLang="en-US" sz="2200" dirty="0">
                <a:solidFill>
                  <a:srgbClr val="FEFFFF"/>
                </a:solidFill>
              </a:rPr>
              <a:t>Generalization is typically evaluated using a </a:t>
            </a:r>
            <a:r>
              <a:rPr lang="en-US" altLang="en-US" sz="2200" i="1" dirty="0">
                <a:solidFill>
                  <a:srgbClr val="FEFFFF"/>
                </a:solidFill>
              </a:rPr>
              <a:t>test</a:t>
            </a:r>
            <a:r>
              <a:rPr lang="en-US" altLang="en-US" sz="2200" dirty="0">
                <a:solidFill>
                  <a:srgbClr val="FEFFFF"/>
                </a:solidFill>
              </a:rPr>
              <a:t> set of data that was not involved in the training process</a:t>
            </a:r>
          </a:p>
          <a:p>
            <a:endParaRPr lang="en-US" altLang="en-US" sz="2200" dirty="0">
              <a:solidFill>
                <a:srgbClr val="FEFFFF"/>
              </a:solidFill>
            </a:endParaRPr>
          </a:p>
          <a:p>
            <a:endParaRPr lang="en-US" sz="2200" dirty="0">
              <a:solidFill>
                <a:srgbClr val="FEFFFF"/>
              </a:solidFill>
            </a:endParaRPr>
          </a:p>
        </p:txBody>
      </p:sp>
      <p:pic>
        <p:nvPicPr>
          <p:cNvPr id="14" name="Content Placeholder 6">
            <a:extLst>
              <a:ext uri="{FF2B5EF4-FFF2-40B4-BE49-F238E27FC236}">
                <a16:creationId xmlns:a16="http://schemas.microsoft.com/office/drawing/2014/main" id="{B81F2133-35C8-5041-A3D8-0A5823B81EA9}"/>
              </a:ext>
            </a:extLst>
          </p:cNvPr>
          <p:cNvPicPr>
            <a:picLocks noChangeAspect="1"/>
          </p:cNvPicPr>
          <p:nvPr/>
        </p:nvPicPr>
        <p:blipFill>
          <a:blip r:embed="rId2"/>
          <a:stretch>
            <a:fillRect/>
          </a:stretch>
        </p:blipFill>
        <p:spPr>
          <a:xfrm>
            <a:off x="4998268" y="1430175"/>
            <a:ext cx="6539075" cy="3678229"/>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anchor="ctr">
            <a:normAutofit/>
          </a:bodyPr>
          <a:lstStyle/>
          <a:p>
            <a:pPr>
              <a:spcAft>
                <a:spcPts val="600"/>
              </a:spcAft>
            </a:pPr>
            <a:fld id="{AE494E70-62F5-044D-A380-E72F79C77AB4}" type="slidenum">
              <a:rPr lang="en-US" sz="1000"/>
              <a:pPr>
                <a:spcAft>
                  <a:spcPts val="600"/>
                </a:spcAft>
              </a:pPr>
              <a:t>53</a:t>
            </a:fld>
            <a:endParaRPr lang="en-US" sz="1000"/>
          </a:p>
        </p:txBody>
      </p:sp>
    </p:spTree>
    <p:extLst>
      <p:ext uri="{BB962C8B-B14F-4D97-AF65-F5344CB8AC3E}">
        <p14:creationId xmlns:p14="http://schemas.microsoft.com/office/powerpoint/2010/main" val="390513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0"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22" name="Rectangle 21">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Table&#10;&#10;Description automatically generated">
            <a:extLst>
              <a:ext uri="{FF2B5EF4-FFF2-40B4-BE49-F238E27FC236}">
                <a16:creationId xmlns:a16="http://schemas.microsoft.com/office/drawing/2014/main" id="{57797DCA-F349-B84A-BFA5-161431BDE5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36" y="1233849"/>
            <a:ext cx="7230854" cy="4067355"/>
          </a:xfrm>
          <a:prstGeom prst="rect">
            <a:avLst/>
          </a:prstGeom>
        </p:spPr>
      </p:pic>
      <p:sp>
        <p:nvSpPr>
          <p:cNvPr id="24"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129872" y="1062401"/>
            <a:ext cx="3262028" cy="2733881"/>
          </a:xfrm>
        </p:spPr>
        <p:txBody>
          <a:bodyPr vert="horz" lIns="91440" tIns="45720" rIns="91440" bIns="45720" rtlCol="0" anchor="b">
            <a:normAutofit/>
          </a:bodyPr>
          <a:lstStyle/>
          <a:p>
            <a:r>
              <a:rPr lang="en-US" b="1" kern="1200" dirty="0">
                <a:solidFill>
                  <a:srgbClr val="FFFFFF"/>
                </a:solidFill>
                <a:latin typeface="+mn-lt"/>
                <a:ea typeface="+mj-ea"/>
                <a:cs typeface="+mj-cs"/>
              </a:rPr>
              <a:t>Evaluation</a:t>
            </a:r>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9589" y="6382512"/>
            <a:ext cx="682311" cy="320040"/>
          </a:xfrm>
        </p:spPr>
        <p:txBody>
          <a:bodyPr vert="horz" lIns="91440" tIns="45720" rIns="91440" bIns="45720" rtlCol="0" anchor="ctr">
            <a:normAutofit/>
          </a:bodyPr>
          <a:lstStyle/>
          <a:p>
            <a:pPr>
              <a:spcAft>
                <a:spcPts val="600"/>
              </a:spcAft>
            </a:pPr>
            <a:fld id="{AE494E70-62F5-044D-A380-E72F79C77AB4}" type="slidenum">
              <a:rPr lang="en-US" sz="1000">
                <a:solidFill>
                  <a:srgbClr val="FFFFFF"/>
                </a:solidFill>
              </a:rPr>
              <a:pPr>
                <a:spcAft>
                  <a:spcPts val="600"/>
                </a:spcAft>
              </a:pPr>
              <a:t>54</a:t>
            </a:fld>
            <a:endParaRPr lang="en-US" sz="1000">
              <a:solidFill>
                <a:srgbClr val="FFFFFF"/>
              </a:solidFill>
            </a:endParaRPr>
          </a:p>
        </p:txBody>
      </p:sp>
    </p:spTree>
    <p:extLst>
      <p:ext uri="{BB962C8B-B14F-4D97-AF65-F5344CB8AC3E}">
        <p14:creationId xmlns:p14="http://schemas.microsoft.com/office/powerpoint/2010/main" val="521655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12648" y="365125"/>
            <a:ext cx="6986015" cy="1776484"/>
          </a:xfrm>
        </p:spPr>
        <p:txBody>
          <a:bodyPr anchor="b">
            <a:normAutofit/>
          </a:bodyPr>
          <a:lstStyle/>
          <a:p>
            <a:r>
              <a:rPr lang="en-US" sz="5400" b="1" dirty="0">
                <a:latin typeface="+mn-lt"/>
              </a:rPr>
              <a:t>Text Classification Approaches</a:t>
            </a:r>
          </a:p>
        </p:txBody>
      </p:sp>
      <p:graphicFrame>
        <p:nvGraphicFramePr>
          <p:cNvPr id="18" name="Content Placeholder 2">
            <a:extLst>
              <a:ext uri="{FF2B5EF4-FFF2-40B4-BE49-F238E27FC236}">
                <a16:creationId xmlns:a16="http://schemas.microsoft.com/office/drawing/2014/main" id="{9AAB0CB2-3E3C-1B8E-16F1-496DB17B775A}"/>
              </a:ext>
            </a:extLst>
          </p:cNvPr>
          <p:cNvGraphicFramePr>
            <a:graphicFrameLocks noGrp="1"/>
          </p:cNvGraphicFramePr>
          <p:nvPr>
            <p:ph idx="1"/>
            <p:extLst>
              <p:ext uri="{D42A27DB-BD31-4B8C-83A1-F6EECF244321}">
                <p14:modId xmlns:p14="http://schemas.microsoft.com/office/powerpoint/2010/main" val="275047207"/>
              </p:ext>
            </p:extLst>
          </p:nvPr>
        </p:nvGraphicFramePr>
        <p:xfrm>
          <a:off x="612648" y="2504819"/>
          <a:ext cx="6986016" cy="3672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FF49170-5E07-144E-A784-F6349949834E}"/>
              </a:ext>
            </a:extLst>
          </p:cNvPr>
          <p:cNvSpPr>
            <a:spLocks noGrp="1"/>
          </p:cNvSpPr>
          <p:nvPr>
            <p:ph type="sldNum" sz="quarter" idx="12"/>
          </p:nvPr>
        </p:nvSpPr>
        <p:spPr/>
        <p:txBody>
          <a:bodyPr>
            <a:normAutofit/>
          </a:bodyPr>
          <a:lstStyle/>
          <a:p>
            <a:pPr>
              <a:spcAft>
                <a:spcPts val="600"/>
              </a:spcAft>
            </a:pPr>
            <a:fld id="{AE494E70-62F5-044D-A380-E72F79C77AB4}" type="slidenum">
              <a:rPr lang="en-US" smtClean="0"/>
              <a:pPr>
                <a:spcAft>
                  <a:spcPts val="600"/>
                </a:spcAft>
              </a:pPr>
              <a:t>55</a:t>
            </a:fld>
            <a:endParaRPr lang="en-US"/>
          </a:p>
        </p:txBody>
      </p:sp>
      <p:pic>
        <p:nvPicPr>
          <p:cNvPr id="9" name="Picture 8" descr="Text, table&#10;&#10;Description automatically generated">
            <a:extLst>
              <a:ext uri="{FF2B5EF4-FFF2-40B4-BE49-F238E27FC236}">
                <a16:creationId xmlns:a16="http://schemas.microsoft.com/office/drawing/2014/main" id="{9BD573EB-B12C-F94F-8F12-5A6F89D889B4}"/>
              </a:ext>
            </a:extLst>
          </p:cNvPr>
          <p:cNvPicPr>
            <a:picLocks noChangeAspect="1"/>
          </p:cNvPicPr>
          <p:nvPr/>
        </p:nvPicPr>
        <p:blipFill>
          <a:blip r:embed="rId7"/>
          <a:stretch>
            <a:fillRect/>
          </a:stretch>
        </p:blipFill>
        <p:spPr>
          <a:xfrm>
            <a:off x="7973364" y="4452064"/>
            <a:ext cx="4011770" cy="2005885"/>
          </a:xfrm>
          <a:prstGeom prst="rect">
            <a:avLst/>
          </a:prstGeom>
        </p:spPr>
      </p:pic>
      <p:pic>
        <p:nvPicPr>
          <p:cNvPr id="16" name="Picture 15" descr="A picture containing bubble chart&#10;&#10;Description automatically generated">
            <a:extLst>
              <a:ext uri="{FF2B5EF4-FFF2-40B4-BE49-F238E27FC236}">
                <a16:creationId xmlns:a16="http://schemas.microsoft.com/office/drawing/2014/main" id="{1E8A525B-4FE8-FA49-B460-C78642A0BF27}"/>
              </a:ext>
            </a:extLst>
          </p:cNvPr>
          <p:cNvPicPr>
            <a:picLocks noChangeAspect="1"/>
          </p:cNvPicPr>
          <p:nvPr/>
        </p:nvPicPr>
        <p:blipFill>
          <a:blip r:embed="rId8"/>
          <a:stretch>
            <a:fillRect/>
          </a:stretch>
        </p:blipFill>
        <p:spPr>
          <a:xfrm>
            <a:off x="8211311" y="122236"/>
            <a:ext cx="3664091" cy="2061051"/>
          </a:xfrm>
          <a:prstGeom prst="rect">
            <a:avLst/>
          </a:prstGeom>
        </p:spPr>
      </p:pic>
      <p:pic>
        <p:nvPicPr>
          <p:cNvPr id="7" name="Picture 6" descr="Diagram&#10;&#10;Description automatically generated">
            <a:extLst>
              <a:ext uri="{FF2B5EF4-FFF2-40B4-BE49-F238E27FC236}">
                <a16:creationId xmlns:a16="http://schemas.microsoft.com/office/drawing/2014/main" id="{1F042EFB-39D2-1F47-B022-AB0599B453D7}"/>
              </a:ext>
            </a:extLst>
          </p:cNvPr>
          <p:cNvPicPr>
            <a:picLocks noChangeAspect="1"/>
          </p:cNvPicPr>
          <p:nvPr/>
        </p:nvPicPr>
        <p:blipFill>
          <a:blip r:embed="rId9"/>
          <a:stretch>
            <a:fillRect/>
          </a:stretch>
        </p:blipFill>
        <p:spPr>
          <a:xfrm>
            <a:off x="7929563" y="2265163"/>
            <a:ext cx="4055571" cy="2179870"/>
          </a:xfrm>
          <a:prstGeom prst="rect">
            <a:avLst/>
          </a:prstGeom>
        </p:spPr>
      </p:pic>
    </p:spTree>
    <p:extLst>
      <p:ext uri="{BB962C8B-B14F-4D97-AF65-F5344CB8AC3E}">
        <p14:creationId xmlns:p14="http://schemas.microsoft.com/office/powerpoint/2010/main" val="3709904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Many Classifiers</a:t>
            </a:r>
          </a:p>
        </p:txBody>
      </p:sp>
      <p:sp>
        <p:nvSpPr>
          <p:cNvPr id="37" name="Content Placeholder 36">
            <a:extLst>
              <a:ext uri="{FF2B5EF4-FFF2-40B4-BE49-F238E27FC236}">
                <a16:creationId xmlns:a16="http://schemas.microsoft.com/office/drawing/2014/main" id="{09D62D65-5179-4A91-9665-EB943134A707}"/>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Which one to choose?</a:t>
            </a:r>
          </a:p>
        </p:txBody>
      </p:sp>
      <p:sp>
        <p:nvSpPr>
          <p:cNvPr id="5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Diagram&#10;&#10;Description automatically generated">
            <a:extLst>
              <a:ext uri="{FF2B5EF4-FFF2-40B4-BE49-F238E27FC236}">
                <a16:creationId xmlns:a16="http://schemas.microsoft.com/office/drawing/2014/main" id="{DC1B9C16-9D16-FF44-B0D8-FC4B1E0F97B3}"/>
              </a:ext>
            </a:extLst>
          </p:cNvPr>
          <p:cNvPicPr>
            <a:picLocks noChangeAspect="1"/>
          </p:cNvPicPr>
          <p:nvPr/>
        </p:nvPicPr>
        <p:blipFill>
          <a:blip r:embed="rId2"/>
          <a:stretch>
            <a:fillRect/>
          </a:stretch>
        </p:blipFill>
        <p:spPr>
          <a:xfrm>
            <a:off x="230377" y="2291966"/>
            <a:ext cx="6702047" cy="4590903"/>
          </a:xfrm>
          <a:prstGeom prst="rect">
            <a:avLst/>
          </a:prstGeom>
        </p:spPr>
      </p:pic>
      <p:pic>
        <p:nvPicPr>
          <p:cNvPr id="4" name="Picture 3" descr="Diagram&#10;&#10;Description automatically generated">
            <a:extLst>
              <a:ext uri="{FF2B5EF4-FFF2-40B4-BE49-F238E27FC236}">
                <a16:creationId xmlns:a16="http://schemas.microsoft.com/office/drawing/2014/main" id="{8F13A95E-4B03-415C-6B37-73F19D3435B6}"/>
              </a:ext>
            </a:extLst>
          </p:cNvPr>
          <p:cNvPicPr>
            <a:picLocks noChangeAspect="1"/>
          </p:cNvPicPr>
          <p:nvPr/>
        </p:nvPicPr>
        <p:blipFill>
          <a:blip r:embed="rId3"/>
          <a:stretch>
            <a:fillRect/>
          </a:stretch>
        </p:blipFill>
        <p:spPr>
          <a:xfrm>
            <a:off x="7437166" y="3530278"/>
            <a:ext cx="4681225" cy="2122717"/>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494E70-62F5-044D-A380-E72F79C77AB4}" type="slidenum">
              <a:rPr lang="en-US" smtClean="0"/>
              <a:pPr>
                <a:spcAft>
                  <a:spcPts val="600"/>
                </a:spcAft>
              </a:pPr>
              <a:t>56</a:t>
            </a:fld>
            <a:endParaRPr lang="en-US"/>
          </a:p>
        </p:txBody>
      </p:sp>
    </p:spTree>
    <p:extLst>
      <p:ext uri="{BB962C8B-B14F-4D97-AF65-F5344CB8AC3E}">
        <p14:creationId xmlns:p14="http://schemas.microsoft.com/office/powerpoint/2010/main" val="3103702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0936" y="640080"/>
            <a:ext cx="4818888" cy="1481328"/>
          </a:xfrm>
        </p:spPr>
        <p:txBody>
          <a:bodyPr anchor="b">
            <a:normAutofit/>
          </a:bodyPr>
          <a:lstStyle/>
          <a:p>
            <a:r>
              <a:rPr lang="en-US" sz="4600" b="1">
                <a:latin typeface="+mn-lt"/>
              </a:rPr>
              <a:t>Machine Learning Approach</a:t>
            </a:r>
          </a:p>
        </p:txBody>
      </p:sp>
      <p:graphicFrame>
        <p:nvGraphicFramePr>
          <p:cNvPr id="9" name="Content Placeholder 2">
            <a:extLst>
              <a:ext uri="{FF2B5EF4-FFF2-40B4-BE49-F238E27FC236}">
                <a16:creationId xmlns:a16="http://schemas.microsoft.com/office/drawing/2014/main" id="{9D00931F-0B65-0324-90A4-920ADDA1927B}"/>
              </a:ext>
            </a:extLst>
          </p:cNvPr>
          <p:cNvGraphicFramePr>
            <a:graphicFrameLocks noGrp="1"/>
          </p:cNvGraphicFramePr>
          <p:nvPr>
            <p:ph idx="1"/>
            <p:extLst>
              <p:ext uri="{D42A27DB-BD31-4B8C-83A1-F6EECF244321}">
                <p14:modId xmlns:p14="http://schemas.microsoft.com/office/powerpoint/2010/main" val="511859309"/>
              </p:ext>
            </p:extLst>
          </p:nvPr>
        </p:nvGraphicFramePr>
        <p:xfrm>
          <a:off x="630936" y="2660904"/>
          <a:ext cx="4818888"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FF49170-5E07-144E-A784-F6349949834E}"/>
              </a:ext>
            </a:extLst>
          </p:cNvPr>
          <p:cNvSpPr>
            <a:spLocks noGrp="1"/>
          </p:cNvSpPr>
          <p:nvPr>
            <p:ph type="sldNum" sz="quarter" idx="12"/>
          </p:nvPr>
        </p:nvSpPr>
        <p:spPr/>
        <p:txBody>
          <a:bodyPr>
            <a:normAutofit/>
          </a:bodyPr>
          <a:lstStyle/>
          <a:p>
            <a:pPr>
              <a:spcAft>
                <a:spcPts val="600"/>
              </a:spcAft>
            </a:pPr>
            <a:fld id="{AE494E70-62F5-044D-A380-E72F79C77AB4}" type="slidenum">
              <a:rPr lang="en-US" smtClean="0"/>
              <a:pPr>
                <a:spcAft>
                  <a:spcPts val="600"/>
                </a:spcAft>
              </a:pPr>
              <a:t>57</a:t>
            </a:fld>
            <a:endParaRPr lang="en-US"/>
          </a:p>
        </p:txBody>
      </p:sp>
      <p:pic>
        <p:nvPicPr>
          <p:cNvPr id="7" name="Picture 6" descr="Timeline&#10;&#10;Description automatically generated">
            <a:extLst>
              <a:ext uri="{FF2B5EF4-FFF2-40B4-BE49-F238E27FC236}">
                <a16:creationId xmlns:a16="http://schemas.microsoft.com/office/drawing/2014/main" id="{5D2AE627-1707-5247-A215-4BE483FF2320}"/>
              </a:ext>
            </a:extLst>
          </p:cNvPr>
          <p:cNvPicPr>
            <a:picLocks noChangeAspect="1"/>
          </p:cNvPicPr>
          <p:nvPr/>
        </p:nvPicPr>
        <p:blipFill>
          <a:blip r:embed="rId7"/>
          <a:stretch>
            <a:fillRect/>
          </a:stretch>
        </p:blipFill>
        <p:spPr>
          <a:xfrm>
            <a:off x="5533292" y="0"/>
            <a:ext cx="6658708" cy="3445883"/>
          </a:xfrm>
          <a:prstGeom prst="rect">
            <a:avLst/>
          </a:prstGeom>
        </p:spPr>
      </p:pic>
      <p:pic>
        <p:nvPicPr>
          <p:cNvPr id="10" name="Picture 9" descr="Diagram&#10;&#10;Description automatically generated">
            <a:extLst>
              <a:ext uri="{FF2B5EF4-FFF2-40B4-BE49-F238E27FC236}">
                <a16:creationId xmlns:a16="http://schemas.microsoft.com/office/drawing/2014/main" id="{6B03C69D-206C-3997-BAE8-E132A0D261CF}"/>
              </a:ext>
            </a:extLst>
          </p:cNvPr>
          <p:cNvPicPr>
            <a:picLocks noChangeAspect="1"/>
          </p:cNvPicPr>
          <p:nvPr/>
        </p:nvPicPr>
        <p:blipFill rotWithShape="1">
          <a:blip r:embed="rId8"/>
          <a:srcRect b="40331"/>
          <a:stretch/>
        </p:blipFill>
        <p:spPr>
          <a:xfrm>
            <a:off x="5760753" y="3520119"/>
            <a:ext cx="6120318" cy="2930687"/>
          </a:xfrm>
          <a:prstGeom prst="rect">
            <a:avLst/>
          </a:prstGeom>
          <a:ln w="9525">
            <a:noFill/>
          </a:ln>
        </p:spPr>
      </p:pic>
    </p:spTree>
    <p:extLst>
      <p:ext uri="{BB962C8B-B14F-4D97-AF65-F5344CB8AC3E}">
        <p14:creationId xmlns:p14="http://schemas.microsoft.com/office/powerpoint/2010/main" val="1318905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3C18E-402A-D00F-FEAF-472FE04281A1}"/>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mn-lt"/>
              </a:rPr>
              <a:t>Example</a:t>
            </a:r>
          </a:p>
        </p:txBody>
      </p:sp>
      <p:sp>
        <p:nvSpPr>
          <p:cNvPr id="1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ar chart&#10;&#10;Description automatically generated">
            <a:extLst>
              <a:ext uri="{FF2B5EF4-FFF2-40B4-BE49-F238E27FC236}">
                <a16:creationId xmlns:a16="http://schemas.microsoft.com/office/drawing/2014/main" id="{E9FEA2B1-ABBB-FB88-BC65-A8FA0012D9FD}"/>
              </a:ext>
            </a:extLst>
          </p:cNvPr>
          <p:cNvPicPr>
            <a:picLocks noChangeAspect="1"/>
          </p:cNvPicPr>
          <p:nvPr/>
        </p:nvPicPr>
        <p:blipFill>
          <a:blip r:embed="rId2"/>
          <a:stretch>
            <a:fillRect/>
          </a:stretch>
        </p:blipFill>
        <p:spPr>
          <a:xfrm>
            <a:off x="7003484" y="2731865"/>
            <a:ext cx="4666839" cy="2718433"/>
          </a:xfrm>
          <a:prstGeom prst="rect">
            <a:avLst/>
          </a:prstGeom>
        </p:spPr>
      </p:pic>
      <p:pic>
        <p:nvPicPr>
          <p:cNvPr id="6" name="Picture 5">
            <a:extLst>
              <a:ext uri="{FF2B5EF4-FFF2-40B4-BE49-F238E27FC236}">
                <a16:creationId xmlns:a16="http://schemas.microsoft.com/office/drawing/2014/main" id="{D504877F-1F32-2A76-94AC-DF6E302A14A3}"/>
              </a:ext>
            </a:extLst>
          </p:cNvPr>
          <p:cNvPicPr>
            <a:picLocks noChangeAspect="1"/>
          </p:cNvPicPr>
          <p:nvPr/>
        </p:nvPicPr>
        <p:blipFill>
          <a:blip r:embed="rId3"/>
          <a:stretch>
            <a:fillRect/>
          </a:stretch>
        </p:blipFill>
        <p:spPr>
          <a:xfrm>
            <a:off x="144422" y="2472002"/>
            <a:ext cx="6544533" cy="2912316"/>
          </a:xfrm>
          <a:prstGeom prst="rect">
            <a:avLst/>
          </a:prstGeom>
        </p:spPr>
      </p:pic>
      <p:sp>
        <p:nvSpPr>
          <p:cNvPr id="4" name="Date Placeholder 3">
            <a:extLst>
              <a:ext uri="{FF2B5EF4-FFF2-40B4-BE49-F238E27FC236}">
                <a16:creationId xmlns:a16="http://schemas.microsoft.com/office/drawing/2014/main" id="{76BD74FC-5199-C691-014D-0AFCD18CFD2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EEFF52-669D-9442-B7E9-6E4CEAFA5BC8}" type="datetime1">
              <a:rPr lang="en-US" smtClean="0"/>
              <a:pPr>
                <a:spcAft>
                  <a:spcPts val="600"/>
                </a:spcAft>
              </a:pPr>
              <a:t>7/25/22</a:t>
            </a:fld>
            <a:endParaRPr lang="en-US"/>
          </a:p>
        </p:txBody>
      </p:sp>
      <p:sp>
        <p:nvSpPr>
          <p:cNvPr id="5" name="Slide Number Placeholder 4">
            <a:extLst>
              <a:ext uri="{FF2B5EF4-FFF2-40B4-BE49-F238E27FC236}">
                <a16:creationId xmlns:a16="http://schemas.microsoft.com/office/drawing/2014/main" id="{A4FBBA07-5694-DA28-F27E-609DEE2A59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494E70-62F5-044D-A380-E72F79C77AB4}" type="slidenum">
              <a:rPr lang="en-US" smtClean="0"/>
              <a:pPr>
                <a:spcAft>
                  <a:spcPts val="600"/>
                </a:spcAft>
              </a:pPr>
              <a:t>58</a:t>
            </a:fld>
            <a:endParaRPr lang="en-US"/>
          </a:p>
        </p:txBody>
      </p:sp>
    </p:spTree>
    <p:extLst>
      <p:ext uri="{BB962C8B-B14F-4D97-AF65-F5344CB8AC3E}">
        <p14:creationId xmlns:p14="http://schemas.microsoft.com/office/powerpoint/2010/main" val="323577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1DFA12-2824-0E17-4B37-81BEB23D7032}"/>
              </a:ext>
            </a:extLst>
          </p:cNvPr>
          <p:cNvSpPr>
            <a:spLocks noGrp="1"/>
          </p:cNvSpPr>
          <p:nvPr>
            <p:ph type="sldNum" sz="quarter" idx="12"/>
          </p:nvPr>
        </p:nvSpPr>
        <p:spPr/>
        <p:txBody>
          <a:bodyPr/>
          <a:lstStyle/>
          <a:p>
            <a:fld id="{AE494E70-62F5-044D-A380-E72F79C77AB4}" type="slidenum">
              <a:rPr lang="en-US" smtClean="0"/>
              <a:t>59</a:t>
            </a:fld>
            <a:endParaRPr lang="en-US"/>
          </a:p>
        </p:txBody>
      </p:sp>
      <p:pic>
        <p:nvPicPr>
          <p:cNvPr id="6" name="Picture 5">
            <a:extLst>
              <a:ext uri="{FF2B5EF4-FFF2-40B4-BE49-F238E27FC236}">
                <a16:creationId xmlns:a16="http://schemas.microsoft.com/office/drawing/2014/main" id="{D42654AA-7AD9-AC8C-0988-9C3306600F51}"/>
              </a:ext>
            </a:extLst>
          </p:cNvPr>
          <p:cNvPicPr>
            <a:picLocks noChangeAspect="1"/>
          </p:cNvPicPr>
          <p:nvPr/>
        </p:nvPicPr>
        <p:blipFill>
          <a:blip r:embed="rId2"/>
          <a:stretch>
            <a:fillRect/>
          </a:stretch>
        </p:blipFill>
        <p:spPr>
          <a:xfrm>
            <a:off x="1948020" y="0"/>
            <a:ext cx="8382232" cy="1249714"/>
          </a:xfrm>
          <a:prstGeom prst="rect">
            <a:avLst/>
          </a:prstGeom>
        </p:spPr>
      </p:pic>
      <p:pic>
        <p:nvPicPr>
          <p:cNvPr id="7" name="Picture 6">
            <a:extLst>
              <a:ext uri="{FF2B5EF4-FFF2-40B4-BE49-F238E27FC236}">
                <a16:creationId xmlns:a16="http://schemas.microsoft.com/office/drawing/2014/main" id="{8CDB1321-8C8E-005D-E826-4A855C667CFC}"/>
              </a:ext>
            </a:extLst>
          </p:cNvPr>
          <p:cNvPicPr>
            <a:picLocks noChangeAspect="1"/>
          </p:cNvPicPr>
          <p:nvPr/>
        </p:nvPicPr>
        <p:blipFill>
          <a:blip r:embed="rId3"/>
          <a:stretch>
            <a:fillRect/>
          </a:stretch>
        </p:blipFill>
        <p:spPr>
          <a:xfrm>
            <a:off x="1982235" y="1213619"/>
            <a:ext cx="8295960" cy="811228"/>
          </a:xfrm>
          <a:prstGeom prst="rect">
            <a:avLst/>
          </a:prstGeom>
        </p:spPr>
      </p:pic>
      <p:pic>
        <p:nvPicPr>
          <p:cNvPr id="8" name="Picture 7">
            <a:extLst>
              <a:ext uri="{FF2B5EF4-FFF2-40B4-BE49-F238E27FC236}">
                <a16:creationId xmlns:a16="http://schemas.microsoft.com/office/drawing/2014/main" id="{F744C6A7-836F-032F-2C8E-962FB02D248A}"/>
              </a:ext>
            </a:extLst>
          </p:cNvPr>
          <p:cNvPicPr>
            <a:picLocks noChangeAspect="1"/>
          </p:cNvPicPr>
          <p:nvPr/>
        </p:nvPicPr>
        <p:blipFill>
          <a:blip r:embed="rId4"/>
          <a:stretch>
            <a:fillRect/>
          </a:stretch>
        </p:blipFill>
        <p:spPr>
          <a:xfrm>
            <a:off x="1948020" y="2498345"/>
            <a:ext cx="8295960" cy="1512523"/>
          </a:xfrm>
          <a:prstGeom prst="rect">
            <a:avLst/>
          </a:prstGeom>
        </p:spPr>
      </p:pic>
      <p:pic>
        <p:nvPicPr>
          <p:cNvPr id="9" name="Picture 8">
            <a:extLst>
              <a:ext uri="{FF2B5EF4-FFF2-40B4-BE49-F238E27FC236}">
                <a16:creationId xmlns:a16="http://schemas.microsoft.com/office/drawing/2014/main" id="{1D4A7231-88F2-6C39-D22C-D5D9E1C5DC27}"/>
              </a:ext>
            </a:extLst>
          </p:cNvPr>
          <p:cNvPicPr>
            <a:picLocks noChangeAspect="1"/>
          </p:cNvPicPr>
          <p:nvPr/>
        </p:nvPicPr>
        <p:blipFill>
          <a:blip r:embed="rId5"/>
          <a:stretch>
            <a:fillRect/>
          </a:stretch>
        </p:blipFill>
        <p:spPr>
          <a:xfrm>
            <a:off x="2688453" y="3983867"/>
            <a:ext cx="3885831" cy="2737608"/>
          </a:xfrm>
          <a:prstGeom prst="rect">
            <a:avLst/>
          </a:prstGeom>
        </p:spPr>
      </p:pic>
      <p:pic>
        <p:nvPicPr>
          <p:cNvPr id="10" name="Picture 9">
            <a:extLst>
              <a:ext uri="{FF2B5EF4-FFF2-40B4-BE49-F238E27FC236}">
                <a16:creationId xmlns:a16="http://schemas.microsoft.com/office/drawing/2014/main" id="{0C475394-690E-AF3E-FB34-6F8B88EB38A4}"/>
              </a:ext>
            </a:extLst>
          </p:cNvPr>
          <p:cNvPicPr>
            <a:picLocks noChangeAspect="1"/>
          </p:cNvPicPr>
          <p:nvPr/>
        </p:nvPicPr>
        <p:blipFill>
          <a:blip r:embed="rId6"/>
          <a:stretch>
            <a:fillRect/>
          </a:stretch>
        </p:blipFill>
        <p:spPr>
          <a:xfrm>
            <a:off x="2442928" y="2226799"/>
            <a:ext cx="4645175" cy="375789"/>
          </a:xfrm>
          <a:prstGeom prst="rect">
            <a:avLst/>
          </a:prstGeom>
        </p:spPr>
      </p:pic>
    </p:spTree>
    <p:extLst>
      <p:ext uri="{BB962C8B-B14F-4D97-AF65-F5344CB8AC3E}">
        <p14:creationId xmlns:p14="http://schemas.microsoft.com/office/powerpoint/2010/main" val="13183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701344" y="710273"/>
            <a:ext cx="4352315" cy="2813320"/>
          </a:xfrm>
        </p:spPr>
        <p:txBody>
          <a:bodyPr>
            <a:normAutofit/>
          </a:bodyPr>
          <a:lstStyle/>
          <a:p>
            <a:r>
              <a:rPr lang="en-US" b="1">
                <a:latin typeface="+mn-lt"/>
              </a:rPr>
              <a:t>What is Emotion?</a:t>
            </a:r>
          </a:p>
        </p:txBody>
      </p:sp>
      <p:sp>
        <p:nvSpPr>
          <p:cNvPr id="20" name="Rectangle 1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23"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picture containing doll, toy, vector graphics, clipart&#10;&#10;Description automatically generated">
            <a:extLst>
              <a:ext uri="{FF2B5EF4-FFF2-40B4-BE49-F238E27FC236}">
                <a16:creationId xmlns:a16="http://schemas.microsoft.com/office/drawing/2014/main" id="{0DE49568-5AD3-CF42-A68B-1839821359F2}"/>
              </a:ext>
            </a:extLst>
          </p:cNvPr>
          <p:cNvPicPr>
            <a:picLocks noChangeAspect="1"/>
          </p:cNvPicPr>
          <p:nvPr/>
        </p:nvPicPr>
        <p:blipFill>
          <a:blip r:embed="rId2"/>
          <a:stretch>
            <a:fillRect/>
          </a:stretch>
        </p:blipFill>
        <p:spPr>
          <a:xfrm>
            <a:off x="5942569" y="723100"/>
            <a:ext cx="5977881" cy="2480820"/>
          </a:xfrm>
          <a:prstGeom prst="rect">
            <a:avLst/>
          </a:prstGeom>
        </p:spPr>
      </p:pic>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731519" y="4099034"/>
            <a:ext cx="10785191" cy="2196771"/>
          </a:xfrm>
        </p:spPr>
        <p:txBody>
          <a:bodyPr anchor="ctr">
            <a:normAutofit/>
          </a:bodyPr>
          <a:lstStyle/>
          <a:p>
            <a:pPr marL="0" indent="0">
              <a:buNone/>
            </a:pPr>
            <a:r>
              <a:rPr lang="en-US" sz="2000"/>
              <a:t>Emotion can be conveyed in several forms</a:t>
            </a:r>
            <a:r>
              <a:rPr lang="ar-SA" sz="2000"/>
              <a:t>:</a:t>
            </a:r>
          </a:p>
          <a:p>
            <a:pPr lvl="1"/>
            <a:r>
              <a:rPr lang="en-US" sz="2000"/>
              <a:t>Face and movements</a:t>
            </a:r>
            <a:endParaRPr lang="ar-SA" sz="2000"/>
          </a:p>
          <a:p>
            <a:pPr lvl="1"/>
            <a:r>
              <a:rPr lang="en-US" sz="2000"/>
              <a:t>Voice</a:t>
            </a:r>
            <a:endParaRPr lang="ar-SA" sz="2000"/>
          </a:p>
          <a:p>
            <a:pPr lvl="1"/>
            <a:r>
              <a:rPr lang="en-US" sz="2000"/>
              <a:t>Written language</a:t>
            </a:r>
          </a:p>
        </p:txBody>
      </p:sp>
      <p:sp>
        <p:nvSpPr>
          <p:cNvPr id="44" name="Rectangle 4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8851392" y="6492874"/>
            <a:ext cx="2743200" cy="365125"/>
          </a:xfrm>
        </p:spPr>
        <p:txBody>
          <a:bodyPr>
            <a:normAutofit/>
          </a:bodyPr>
          <a:lstStyle/>
          <a:p>
            <a:pPr>
              <a:spcAft>
                <a:spcPts val="600"/>
              </a:spcAft>
            </a:pPr>
            <a:fld id="{AE494E70-62F5-044D-A380-E72F79C77AB4}" type="slidenum">
              <a:rPr lang="en-US">
                <a:solidFill>
                  <a:schemeClr val="bg1"/>
                </a:solidFill>
              </a:rPr>
              <a:pPr>
                <a:spcAft>
                  <a:spcPts val="600"/>
                </a:spcAft>
              </a:pPr>
              <a:t>6</a:t>
            </a:fld>
            <a:endParaRPr lang="en-US">
              <a:solidFill>
                <a:schemeClr val="bg1"/>
              </a:solidFill>
            </a:endParaRPr>
          </a:p>
        </p:txBody>
      </p:sp>
    </p:spTree>
    <p:extLst>
      <p:ext uri="{BB962C8B-B14F-4D97-AF65-F5344CB8AC3E}">
        <p14:creationId xmlns:p14="http://schemas.microsoft.com/office/powerpoint/2010/main" val="506244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099BBC-8D6F-5C23-0C3F-8CDCC84B5CB7}"/>
              </a:ext>
            </a:extLst>
          </p:cNvPr>
          <p:cNvSpPr>
            <a:spLocks noGrp="1"/>
          </p:cNvSpPr>
          <p:nvPr>
            <p:ph type="sldNum" sz="quarter" idx="12"/>
          </p:nvPr>
        </p:nvSpPr>
        <p:spPr/>
        <p:txBody>
          <a:bodyPr/>
          <a:lstStyle/>
          <a:p>
            <a:fld id="{AE494E70-62F5-044D-A380-E72F79C77AB4}" type="slidenum">
              <a:rPr lang="en-US" smtClean="0"/>
              <a:t>60</a:t>
            </a:fld>
            <a:endParaRPr lang="en-US"/>
          </a:p>
        </p:txBody>
      </p:sp>
      <p:pic>
        <p:nvPicPr>
          <p:cNvPr id="6" name="Picture 5">
            <a:extLst>
              <a:ext uri="{FF2B5EF4-FFF2-40B4-BE49-F238E27FC236}">
                <a16:creationId xmlns:a16="http://schemas.microsoft.com/office/drawing/2014/main" id="{77987772-D9F7-BB26-6DDD-37EC7836588E}"/>
              </a:ext>
            </a:extLst>
          </p:cNvPr>
          <p:cNvPicPr>
            <a:picLocks noChangeAspect="1"/>
          </p:cNvPicPr>
          <p:nvPr/>
        </p:nvPicPr>
        <p:blipFill>
          <a:blip r:embed="rId2"/>
          <a:stretch>
            <a:fillRect/>
          </a:stretch>
        </p:blipFill>
        <p:spPr>
          <a:xfrm>
            <a:off x="1699765" y="297911"/>
            <a:ext cx="8825275" cy="1509155"/>
          </a:xfrm>
          <a:prstGeom prst="rect">
            <a:avLst/>
          </a:prstGeom>
        </p:spPr>
      </p:pic>
      <p:pic>
        <p:nvPicPr>
          <p:cNvPr id="7" name="Picture 6">
            <a:extLst>
              <a:ext uri="{FF2B5EF4-FFF2-40B4-BE49-F238E27FC236}">
                <a16:creationId xmlns:a16="http://schemas.microsoft.com/office/drawing/2014/main" id="{620B5888-6FF3-78EA-98CD-887CD6DE94C7}"/>
              </a:ext>
            </a:extLst>
          </p:cNvPr>
          <p:cNvPicPr>
            <a:picLocks noChangeAspect="1"/>
          </p:cNvPicPr>
          <p:nvPr/>
        </p:nvPicPr>
        <p:blipFill>
          <a:blip r:embed="rId3"/>
          <a:stretch>
            <a:fillRect/>
          </a:stretch>
        </p:blipFill>
        <p:spPr>
          <a:xfrm>
            <a:off x="1666959" y="1768707"/>
            <a:ext cx="8858081" cy="1525558"/>
          </a:xfrm>
          <a:prstGeom prst="rect">
            <a:avLst/>
          </a:prstGeom>
        </p:spPr>
      </p:pic>
      <p:pic>
        <p:nvPicPr>
          <p:cNvPr id="8" name="Picture 7">
            <a:extLst>
              <a:ext uri="{FF2B5EF4-FFF2-40B4-BE49-F238E27FC236}">
                <a16:creationId xmlns:a16="http://schemas.microsoft.com/office/drawing/2014/main" id="{F9B3A689-40B7-F81B-11A5-D2F5407F464B}"/>
              </a:ext>
            </a:extLst>
          </p:cNvPr>
          <p:cNvPicPr>
            <a:picLocks noChangeAspect="1"/>
          </p:cNvPicPr>
          <p:nvPr/>
        </p:nvPicPr>
        <p:blipFill>
          <a:blip r:embed="rId4"/>
          <a:stretch>
            <a:fillRect/>
          </a:stretch>
        </p:blipFill>
        <p:spPr>
          <a:xfrm>
            <a:off x="1699765" y="3294265"/>
            <a:ext cx="8923699" cy="724433"/>
          </a:xfrm>
          <a:prstGeom prst="rect">
            <a:avLst/>
          </a:prstGeom>
        </p:spPr>
      </p:pic>
    </p:spTree>
    <p:extLst>
      <p:ext uri="{BB962C8B-B14F-4D97-AF65-F5344CB8AC3E}">
        <p14:creationId xmlns:p14="http://schemas.microsoft.com/office/powerpoint/2010/main" val="334197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72493" y="238539"/>
            <a:ext cx="11018520" cy="1434415"/>
          </a:xfrm>
        </p:spPr>
        <p:txBody>
          <a:bodyPr anchor="b">
            <a:normAutofit/>
          </a:bodyPr>
          <a:lstStyle/>
          <a:p>
            <a:r>
              <a:rPr lang="en-US" sz="5400" b="1" dirty="0">
                <a:latin typeface="+mn-lt"/>
              </a:rPr>
              <a:t>Deep Learning Approach</a:t>
            </a:r>
          </a:p>
        </p:txBody>
      </p:sp>
      <p:sp>
        <p:nvSpPr>
          <p:cNvPr id="3" name="Content Placeholder 2">
            <a:extLst>
              <a:ext uri="{FF2B5EF4-FFF2-40B4-BE49-F238E27FC236}">
                <a16:creationId xmlns:a16="http://schemas.microsoft.com/office/drawing/2014/main" id="{EED0586D-3B87-F049-AA1C-1ED3973A2961}"/>
              </a:ext>
            </a:extLst>
          </p:cNvPr>
          <p:cNvSpPr>
            <a:spLocks noGrp="1"/>
          </p:cNvSpPr>
          <p:nvPr>
            <p:ph idx="1"/>
          </p:nvPr>
        </p:nvSpPr>
        <p:spPr>
          <a:xfrm>
            <a:off x="572493" y="2071316"/>
            <a:ext cx="6713552" cy="4119172"/>
          </a:xfrm>
        </p:spPr>
        <p:txBody>
          <a:bodyPr anchor="t">
            <a:normAutofit/>
          </a:bodyPr>
          <a:lstStyle/>
          <a:p>
            <a:r>
              <a:rPr lang="en-US" sz="2200" dirty="0">
                <a:solidFill>
                  <a:srgbClr val="0070C0"/>
                </a:solidFill>
              </a:rPr>
              <a:t>Deep learning </a:t>
            </a:r>
            <a:r>
              <a:rPr lang="en-US" sz="2200" dirty="0"/>
              <a:t>is a set of algorithms and techniques inspired by how the human brain works, called neural networks. </a:t>
            </a:r>
          </a:p>
          <a:p>
            <a:r>
              <a:rPr lang="en-US" sz="2200" dirty="0"/>
              <a:t>Deep learning architectures offer huge benefits for text classification because they perform at super high accuracy with lower-level engineering and computation.</a:t>
            </a:r>
          </a:p>
          <a:p>
            <a:r>
              <a:rPr lang="en-US" sz="2200" dirty="0"/>
              <a:t>The two main deep learning architectures for text classification are </a:t>
            </a:r>
            <a:r>
              <a:rPr lang="en-US" sz="2200" dirty="0">
                <a:solidFill>
                  <a:srgbClr val="0070C0"/>
                </a:solidFill>
              </a:rPr>
              <a:t>Convolutional Neural Networks </a:t>
            </a:r>
            <a:r>
              <a:rPr lang="en-US" sz="2200" dirty="0"/>
              <a:t>(CNN) and </a:t>
            </a:r>
            <a:r>
              <a:rPr lang="en-US" sz="2200" dirty="0">
                <a:solidFill>
                  <a:srgbClr val="0070C0"/>
                </a:solidFill>
              </a:rPr>
              <a:t>Recurrent Neural Networks </a:t>
            </a:r>
            <a:r>
              <a:rPr lang="en-US" sz="2200" dirty="0"/>
              <a:t>(RNN).</a:t>
            </a:r>
          </a:p>
          <a:p>
            <a:pPr marL="0" indent="0">
              <a:buNone/>
            </a:pPr>
            <a:br>
              <a:rPr lang="en-US" sz="2200" dirty="0"/>
            </a:br>
            <a:endParaRPr lang="en-US" sz="2200" dirty="0"/>
          </a:p>
        </p:txBody>
      </p:sp>
      <p:sp>
        <p:nvSpPr>
          <p:cNvPr id="4" name="Date Placeholder 3">
            <a:extLst>
              <a:ext uri="{FF2B5EF4-FFF2-40B4-BE49-F238E27FC236}">
                <a16:creationId xmlns:a16="http://schemas.microsoft.com/office/drawing/2014/main" id="{7A90E09F-C39C-AD4A-B756-C51C0EF614D4}"/>
              </a:ext>
            </a:extLst>
          </p:cNvPr>
          <p:cNvSpPr>
            <a:spLocks noGrp="1"/>
          </p:cNvSpPr>
          <p:nvPr>
            <p:ph type="dt" sz="half" idx="10"/>
          </p:nvPr>
        </p:nvSpPr>
        <p:spPr/>
        <p:txBody>
          <a:bodyPr>
            <a:normAutofit/>
          </a:bodyPr>
          <a:lstStyle/>
          <a:p>
            <a:pPr>
              <a:spcAft>
                <a:spcPts val="600"/>
              </a:spcAft>
            </a:pPr>
            <a:fld id="{4BE1A31C-FE6D-564A-B7DF-E5AAA495CDD2}" type="datetime1">
              <a:rPr lang="en-US" smtClean="0"/>
              <a:pPr>
                <a:spcAft>
                  <a:spcPts val="600"/>
                </a:spcAft>
              </a:pPr>
              <a:t>7/25/22</a:t>
            </a:fld>
            <a:endParaRPr lang="en-US"/>
          </a:p>
        </p:txBody>
      </p:sp>
      <p:sp>
        <p:nvSpPr>
          <p:cNvPr id="5" name="Slide Number Placeholder 4">
            <a:extLst>
              <a:ext uri="{FF2B5EF4-FFF2-40B4-BE49-F238E27FC236}">
                <a16:creationId xmlns:a16="http://schemas.microsoft.com/office/drawing/2014/main" id="{5FF49170-5E07-144E-A784-F6349949834E}"/>
              </a:ext>
            </a:extLst>
          </p:cNvPr>
          <p:cNvSpPr>
            <a:spLocks noGrp="1"/>
          </p:cNvSpPr>
          <p:nvPr>
            <p:ph type="sldNum" sz="quarter" idx="12"/>
          </p:nvPr>
        </p:nvSpPr>
        <p:spPr/>
        <p:txBody>
          <a:bodyPr>
            <a:normAutofit/>
          </a:bodyPr>
          <a:lstStyle/>
          <a:p>
            <a:pPr>
              <a:spcAft>
                <a:spcPts val="600"/>
              </a:spcAft>
            </a:pPr>
            <a:fld id="{AE494E70-62F5-044D-A380-E72F79C77AB4}" type="slidenum">
              <a:rPr lang="en-US" smtClean="0"/>
              <a:pPr>
                <a:spcAft>
                  <a:spcPts val="600"/>
                </a:spcAft>
              </a:pPr>
              <a:t>61</a:t>
            </a:fld>
            <a:endParaRPr lang="en-US"/>
          </a:p>
        </p:txBody>
      </p:sp>
      <p:pic>
        <p:nvPicPr>
          <p:cNvPr id="7" name="Picture 6" descr="Background pattern&#10;&#10;Description automatically generated">
            <a:extLst>
              <a:ext uri="{FF2B5EF4-FFF2-40B4-BE49-F238E27FC236}">
                <a16:creationId xmlns:a16="http://schemas.microsoft.com/office/drawing/2014/main" id="{58E01BC6-FE1C-1044-B90C-E382C41E5760}"/>
              </a:ext>
            </a:extLst>
          </p:cNvPr>
          <p:cNvPicPr>
            <a:picLocks noChangeAspect="1"/>
          </p:cNvPicPr>
          <p:nvPr/>
        </p:nvPicPr>
        <p:blipFill rotWithShape="1">
          <a:blip r:embed="rId2"/>
          <a:srcRect l="19502" r="18207" b="2"/>
          <a:stretch/>
        </p:blipFill>
        <p:spPr>
          <a:xfrm>
            <a:off x="7675658" y="2093976"/>
            <a:ext cx="3941064" cy="4096512"/>
          </a:xfrm>
          <a:prstGeom prst="rect">
            <a:avLst/>
          </a:prstGeom>
        </p:spPr>
      </p:pic>
    </p:spTree>
    <p:extLst>
      <p:ext uri="{BB962C8B-B14F-4D97-AF65-F5344CB8AC3E}">
        <p14:creationId xmlns:p14="http://schemas.microsoft.com/office/powerpoint/2010/main" val="4245457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1036684" y="1152144"/>
            <a:ext cx="3888999" cy="3072393"/>
          </a:xfrm>
        </p:spPr>
        <p:txBody>
          <a:bodyPr vert="horz" lIns="91440" tIns="45720" rIns="91440" bIns="45720" rtlCol="0" anchor="b">
            <a:normAutofit/>
          </a:bodyPr>
          <a:lstStyle/>
          <a:p>
            <a:r>
              <a:rPr lang="en-US" sz="5600" b="1" dirty="0">
                <a:latin typeface="+mn-lt"/>
              </a:rPr>
              <a:t>Language Models</a:t>
            </a:r>
          </a:p>
        </p:txBody>
      </p:sp>
      <p:sp>
        <p:nvSpPr>
          <p:cNvPr id="24" name="Rectangle 2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87FDD20B-C15B-1349-96FF-CAA32F4DB088}"/>
              </a:ext>
            </a:extLst>
          </p:cNvPr>
          <p:cNvSpPr>
            <a:spLocks noGrp="1"/>
          </p:cNvSpPr>
          <p:nvPr>
            <p:ph type="dt" sz="half" idx="10"/>
          </p:nvPr>
        </p:nvSpPr>
        <p:spPr>
          <a:xfrm rot="-5400000">
            <a:off x="-786384" y="1060704"/>
            <a:ext cx="2185416" cy="365125"/>
          </a:xfrm>
        </p:spPr>
        <p:txBody>
          <a:bodyPr vert="horz" lIns="91440" tIns="45720" rIns="91440" bIns="45720" rtlCol="0" anchor="ctr">
            <a:normAutofit/>
          </a:bodyPr>
          <a:lstStyle/>
          <a:p>
            <a:pPr algn="r">
              <a:spcAft>
                <a:spcPts val="600"/>
              </a:spcAft>
              <a:defRPr/>
            </a:pPr>
            <a:fld id="{444C5618-3281-4F40-9CDB-6192F20112C2}" type="datetime1">
              <a:rPr lang="en-US">
                <a:solidFill>
                  <a:schemeClr val="bg1"/>
                </a:solidFill>
              </a:rPr>
              <a:pPr algn="r">
                <a:spcAft>
                  <a:spcPts val="600"/>
                </a:spcAft>
                <a:defRPr/>
              </a:pPr>
              <a:t>7/25/22</a:t>
            </a:fld>
            <a:endParaRPr lang="en-US">
              <a:solidFill>
                <a:schemeClr val="bg1"/>
              </a:solidFill>
            </a:endParaRPr>
          </a:p>
        </p:txBody>
      </p:sp>
      <p:grpSp>
        <p:nvGrpSpPr>
          <p:cNvPr id="26" name="Group 25">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Diagram, timeline&#10;&#10;Description automatically generated">
            <a:extLst>
              <a:ext uri="{FF2B5EF4-FFF2-40B4-BE49-F238E27FC236}">
                <a16:creationId xmlns:a16="http://schemas.microsoft.com/office/drawing/2014/main" id="{408F4BD0-CDE0-4B4B-AA0C-7E243C981EE4}"/>
              </a:ext>
            </a:extLst>
          </p:cNvPr>
          <p:cNvPicPr>
            <a:picLocks noChangeAspect="1"/>
          </p:cNvPicPr>
          <p:nvPr/>
        </p:nvPicPr>
        <p:blipFill>
          <a:blip r:embed="rId2"/>
          <a:stretch>
            <a:fillRect/>
          </a:stretch>
        </p:blipFill>
        <p:spPr>
          <a:xfrm>
            <a:off x="4055471" y="-1"/>
            <a:ext cx="7929383" cy="3013165"/>
          </a:xfrm>
          <a:prstGeom prst="rect">
            <a:avLst/>
          </a:prstGeom>
        </p:spPr>
      </p:pic>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73152" y="3383280"/>
            <a:ext cx="457200" cy="365125"/>
          </a:xfrm>
        </p:spPr>
        <p:txBody>
          <a:bodyPr vert="horz" lIns="91440" tIns="45720" rIns="91440" bIns="45720" rtlCol="0" anchor="ctr">
            <a:normAutofit/>
          </a:bodyPr>
          <a:lstStyle/>
          <a:p>
            <a:pPr algn="ctr">
              <a:spcAft>
                <a:spcPts val="600"/>
              </a:spcAft>
              <a:defRPr/>
            </a:pPr>
            <a:fld id="{AE494E70-62F5-044D-A380-E72F79C77AB4}" type="slidenum">
              <a:rPr lang="en-US">
                <a:solidFill>
                  <a:srgbClr val="FFFFFF"/>
                </a:solidFill>
              </a:rPr>
              <a:pPr algn="ctr">
                <a:spcAft>
                  <a:spcPts val="600"/>
                </a:spcAft>
                <a:defRPr/>
              </a:pPr>
              <a:t>62</a:t>
            </a:fld>
            <a:endParaRPr lang="en-US">
              <a:solidFill>
                <a:srgbClr val="FFFFFF"/>
              </a:solidFill>
            </a:endParaRPr>
          </a:p>
        </p:txBody>
      </p:sp>
      <p:pic>
        <p:nvPicPr>
          <p:cNvPr id="13" name="Picture 12" descr="Chart, scatter chart&#10;&#10;Description automatically generated">
            <a:extLst>
              <a:ext uri="{FF2B5EF4-FFF2-40B4-BE49-F238E27FC236}">
                <a16:creationId xmlns:a16="http://schemas.microsoft.com/office/drawing/2014/main" id="{6E47F2E8-F1AC-A741-B3F8-1C565C8A0D28}"/>
              </a:ext>
            </a:extLst>
          </p:cNvPr>
          <p:cNvPicPr>
            <a:picLocks noChangeAspect="1"/>
          </p:cNvPicPr>
          <p:nvPr/>
        </p:nvPicPr>
        <p:blipFill>
          <a:blip r:embed="rId3"/>
          <a:stretch>
            <a:fillRect/>
          </a:stretch>
        </p:blipFill>
        <p:spPr>
          <a:xfrm>
            <a:off x="4780344" y="2934805"/>
            <a:ext cx="6913118" cy="3923196"/>
          </a:xfrm>
          <a:prstGeom prst="rect">
            <a:avLst/>
          </a:prstGeom>
        </p:spPr>
      </p:pic>
    </p:spTree>
    <p:extLst>
      <p:ext uri="{BB962C8B-B14F-4D97-AF65-F5344CB8AC3E}">
        <p14:creationId xmlns:p14="http://schemas.microsoft.com/office/powerpoint/2010/main" val="3828335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rmAutofit/>
          </a:bodyPr>
          <a:lstStyle/>
          <a:p>
            <a:r>
              <a:rPr lang="en-US" sz="5400" b="1" dirty="0">
                <a:latin typeface="+mn-lt"/>
              </a:rPr>
              <a:t>Biological Neuron</a:t>
            </a:r>
          </a:p>
        </p:txBody>
      </p:sp>
      <p:sp>
        <p:nvSpPr>
          <p:cNvPr id="4" name="Date Placeholder 3">
            <a:extLst>
              <a:ext uri="{FF2B5EF4-FFF2-40B4-BE49-F238E27FC236}">
                <a16:creationId xmlns:a16="http://schemas.microsoft.com/office/drawing/2014/main" id="{76038DD8-AA13-7F4B-A3C7-ED5E15B59FB0}"/>
              </a:ext>
            </a:extLst>
          </p:cNvPr>
          <p:cNvSpPr>
            <a:spLocks noGrp="1"/>
          </p:cNvSpPr>
          <p:nvPr>
            <p:ph type="dt" sz="half" idx="10"/>
          </p:nvPr>
        </p:nvSpPr>
        <p:spPr/>
        <p:txBody>
          <a:bodyPr/>
          <a:lstStyle/>
          <a:p>
            <a:fld id="{F345036C-1A0C-9343-80F3-7882647CD416}" type="datetime1">
              <a:rPr lang="en-US" smtClean="0"/>
              <a:t>7/25/22</a:t>
            </a:fld>
            <a:endParaRPr lang="en-US"/>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63</a:t>
            </a:fld>
            <a:endParaRPr lang="en-US"/>
          </a:p>
        </p:txBody>
      </p:sp>
      <p:pic>
        <p:nvPicPr>
          <p:cNvPr id="12" name="Content Placeholder 8">
            <a:extLst>
              <a:ext uri="{FF2B5EF4-FFF2-40B4-BE49-F238E27FC236}">
                <a16:creationId xmlns:a16="http://schemas.microsoft.com/office/drawing/2014/main" id="{AEF7AB05-6A51-464E-8ACE-69F130477366}"/>
              </a:ext>
            </a:extLst>
          </p:cNvPr>
          <p:cNvPicPr>
            <a:picLocks noGrp="1" noChangeAspect="1"/>
          </p:cNvPicPr>
          <p:nvPr>
            <p:ph idx="1"/>
          </p:nvPr>
        </p:nvPicPr>
        <p:blipFill>
          <a:blip r:embed="rId2"/>
          <a:stretch>
            <a:fillRect/>
          </a:stretch>
        </p:blipFill>
        <p:spPr>
          <a:xfrm>
            <a:off x="6759755" y="2540559"/>
            <a:ext cx="4594045" cy="2960947"/>
          </a:xfrm>
        </p:spPr>
        <p:style>
          <a:lnRef idx="2">
            <a:schemeClr val="dk1"/>
          </a:lnRef>
          <a:fillRef idx="1">
            <a:schemeClr val="lt1"/>
          </a:fillRef>
          <a:effectRef idx="0">
            <a:schemeClr val="dk1"/>
          </a:effectRef>
          <a:fontRef idx="minor">
            <a:schemeClr val="dk1"/>
          </a:fontRef>
        </p:style>
      </p:pic>
      <p:pic>
        <p:nvPicPr>
          <p:cNvPr id="13" name="Content Placeholder 7">
            <a:extLst>
              <a:ext uri="{FF2B5EF4-FFF2-40B4-BE49-F238E27FC236}">
                <a16:creationId xmlns:a16="http://schemas.microsoft.com/office/drawing/2014/main" id="{A86D8B6C-011E-CF43-94FA-D0EF5FCB1242}"/>
              </a:ext>
            </a:extLst>
          </p:cNvPr>
          <p:cNvPicPr>
            <a:picLocks noChangeAspect="1"/>
          </p:cNvPicPr>
          <p:nvPr/>
        </p:nvPicPr>
        <p:blipFill>
          <a:blip r:embed="rId3"/>
          <a:stretch>
            <a:fillRect/>
          </a:stretch>
        </p:blipFill>
        <p:spPr bwMode="auto">
          <a:xfrm>
            <a:off x="647149" y="1920848"/>
            <a:ext cx="5868501" cy="480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400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D836-ADEC-DF44-A3CE-29D3BF4C5E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B71017-9A07-2844-9D32-F7452295DB9D}"/>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0A58811-BCAB-A240-9B8E-762A70122911}"/>
              </a:ext>
            </a:extLst>
          </p:cNvPr>
          <p:cNvSpPr>
            <a:spLocks noGrp="1"/>
          </p:cNvSpPr>
          <p:nvPr>
            <p:ph type="sldNum" sz="quarter" idx="12"/>
          </p:nvPr>
        </p:nvSpPr>
        <p:spPr/>
        <p:txBody>
          <a:bodyPr/>
          <a:lstStyle/>
          <a:p>
            <a:fld id="{AE494E70-62F5-044D-A380-E72F79C77AB4}" type="slidenum">
              <a:rPr lang="en-US" smtClean="0"/>
              <a:t>64</a:t>
            </a:fld>
            <a:endParaRPr lang="en-US"/>
          </a:p>
        </p:txBody>
      </p:sp>
      <p:pic>
        <p:nvPicPr>
          <p:cNvPr id="6" name="Picture 5">
            <a:extLst>
              <a:ext uri="{FF2B5EF4-FFF2-40B4-BE49-F238E27FC236}">
                <a16:creationId xmlns:a16="http://schemas.microsoft.com/office/drawing/2014/main" id="{609AAEB8-36C1-8742-9F8B-AC690BC612B1}"/>
              </a:ext>
            </a:extLst>
          </p:cNvPr>
          <p:cNvPicPr>
            <a:picLocks noChangeAspect="1"/>
          </p:cNvPicPr>
          <p:nvPr/>
        </p:nvPicPr>
        <p:blipFill>
          <a:blip r:embed="rId2"/>
          <a:stretch>
            <a:fillRect/>
          </a:stretch>
        </p:blipFill>
        <p:spPr>
          <a:xfrm>
            <a:off x="838200" y="329912"/>
            <a:ext cx="10271607" cy="6162963"/>
          </a:xfrm>
          <a:prstGeom prst="rect">
            <a:avLst/>
          </a:prstGeom>
        </p:spPr>
      </p:pic>
    </p:spTree>
    <p:extLst>
      <p:ext uri="{BB962C8B-B14F-4D97-AF65-F5344CB8AC3E}">
        <p14:creationId xmlns:p14="http://schemas.microsoft.com/office/powerpoint/2010/main" val="1808553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rmAutofit/>
          </a:bodyPr>
          <a:lstStyle/>
          <a:p>
            <a:r>
              <a:rPr lang="en-US" sz="5400" b="1" dirty="0">
                <a:latin typeface="+mn-lt"/>
              </a:rPr>
              <a:t>Deep Learning</a:t>
            </a: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65</a:t>
            </a:fld>
            <a:endParaRPr lang="en-US"/>
          </a:p>
        </p:txBody>
      </p:sp>
      <p:sp>
        <p:nvSpPr>
          <p:cNvPr id="5" name="Content Placeholder 4">
            <a:extLst>
              <a:ext uri="{FF2B5EF4-FFF2-40B4-BE49-F238E27FC236}">
                <a16:creationId xmlns:a16="http://schemas.microsoft.com/office/drawing/2014/main" id="{24DF8D48-EA6D-5D4C-BEFD-F04B64E676CB}"/>
              </a:ext>
            </a:extLst>
          </p:cNvPr>
          <p:cNvSpPr>
            <a:spLocks noGrp="1"/>
          </p:cNvSpPr>
          <p:nvPr>
            <p:ph idx="1"/>
          </p:nvPr>
        </p:nvSpPr>
        <p:spPr/>
        <p:txBody>
          <a:bodyPr/>
          <a:lstStyle/>
          <a:p>
            <a:r>
              <a:rPr lang="en-US" dirty="0"/>
              <a:t>You can have many hidden layers, which is where the term </a:t>
            </a:r>
            <a:r>
              <a:rPr lang="en-US" b="1" dirty="0"/>
              <a:t>deep learning</a:t>
            </a:r>
            <a:r>
              <a:rPr lang="en-US" dirty="0"/>
              <a:t> comes into play. </a:t>
            </a:r>
          </a:p>
          <a:p>
            <a:r>
              <a:rPr lang="en-US" dirty="0"/>
              <a:t>In an artificial neural network, there are several inputs, which are called </a:t>
            </a:r>
            <a:r>
              <a:rPr lang="en-US" b="1" dirty="0"/>
              <a:t>features</a:t>
            </a:r>
            <a:r>
              <a:rPr lang="en-US" dirty="0"/>
              <a:t>, and produce a single output, which is called a </a:t>
            </a:r>
            <a:r>
              <a:rPr lang="en-US" b="1" dirty="0"/>
              <a:t>label</a:t>
            </a:r>
            <a:r>
              <a:rPr lang="en-US" dirty="0"/>
              <a:t>.</a:t>
            </a:r>
          </a:p>
          <a:p>
            <a:endParaRPr lang="en-US" dirty="0"/>
          </a:p>
        </p:txBody>
      </p:sp>
      <p:pic>
        <p:nvPicPr>
          <p:cNvPr id="11" name="Picture 10">
            <a:extLst>
              <a:ext uri="{FF2B5EF4-FFF2-40B4-BE49-F238E27FC236}">
                <a16:creationId xmlns:a16="http://schemas.microsoft.com/office/drawing/2014/main" id="{FBFD7838-FFA9-0143-913C-8FA834815CFF}"/>
              </a:ext>
            </a:extLst>
          </p:cNvPr>
          <p:cNvPicPr>
            <a:picLocks noChangeAspect="1"/>
          </p:cNvPicPr>
          <p:nvPr/>
        </p:nvPicPr>
        <p:blipFill>
          <a:blip r:embed="rId2"/>
          <a:stretch>
            <a:fillRect/>
          </a:stretch>
        </p:blipFill>
        <p:spPr>
          <a:xfrm>
            <a:off x="3016318" y="3760258"/>
            <a:ext cx="5285472" cy="2757223"/>
          </a:xfrm>
          <a:prstGeom prst="rect">
            <a:avLst/>
          </a:prstGeom>
        </p:spPr>
      </p:pic>
    </p:spTree>
    <p:extLst>
      <p:ext uri="{BB962C8B-B14F-4D97-AF65-F5344CB8AC3E}">
        <p14:creationId xmlns:p14="http://schemas.microsoft.com/office/powerpoint/2010/main" val="3112239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5600" b="1"/>
              <a:t>Text Classification with Deep Learning</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10;&#10;Description automatically generated">
            <a:extLst>
              <a:ext uri="{FF2B5EF4-FFF2-40B4-BE49-F238E27FC236}">
                <a16:creationId xmlns:a16="http://schemas.microsoft.com/office/drawing/2014/main" id="{4E4A1E37-8F93-624D-B842-EDD2049D5540}"/>
              </a:ext>
            </a:extLst>
          </p:cNvPr>
          <p:cNvPicPr>
            <a:picLocks noGrp="1" noChangeAspect="1"/>
          </p:cNvPicPr>
          <p:nvPr>
            <p:ph idx="1"/>
          </p:nvPr>
        </p:nvPicPr>
        <p:blipFill rotWithShape="1">
          <a:blip r:embed="rId2"/>
          <a:srcRect t="18319"/>
          <a:stretch/>
        </p:blipFill>
        <p:spPr>
          <a:xfrm>
            <a:off x="491744" y="2642616"/>
            <a:ext cx="5271008" cy="3605784"/>
          </a:xfrm>
          <a:prstGeom prst="rect">
            <a:avLst/>
          </a:prstGeom>
        </p:spPr>
      </p:pic>
      <p:pic>
        <p:nvPicPr>
          <p:cNvPr id="12" name="Picture 11" descr="Diagram&#10;&#10;Description automatically generated">
            <a:extLst>
              <a:ext uri="{FF2B5EF4-FFF2-40B4-BE49-F238E27FC236}">
                <a16:creationId xmlns:a16="http://schemas.microsoft.com/office/drawing/2014/main" id="{6D2C804F-FB45-D043-8598-389FF7187848}"/>
              </a:ext>
            </a:extLst>
          </p:cNvPr>
          <p:cNvPicPr>
            <a:picLocks noChangeAspect="1"/>
          </p:cNvPicPr>
          <p:nvPr/>
        </p:nvPicPr>
        <p:blipFill>
          <a:blip r:embed="rId3"/>
          <a:stretch>
            <a:fillRect/>
          </a:stretch>
        </p:blipFill>
        <p:spPr>
          <a:xfrm>
            <a:off x="6096000" y="2138134"/>
            <a:ext cx="6010942" cy="4583342"/>
          </a:xfrm>
          <a:prstGeom prst="rect">
            <a:avLst/>
          </a:prstGeom>
        </p:spPr>
      </p:pic>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494E70-62F5-044D-A380-E72F79C77AB4}" type="slidenum">
              <a:rPr lang="en-US" smtClean="0"/>
              <a:pPr>
                <a:spcAft>
                  <a:spcPts val="600"/>
                </a:spcAft>
              </a:pPr>
              <a:t>66</a:t>
            </a:fld>
            <a:endParaRPr lang="en-US"/>
          </a:p>
        </p:txBody>
      </p:sp>
    </p:spTree>
    <p:extLst>
      <p:ext uri="{BB962C8B-B14F-4D97-AF65-F5344CB8AC3E}">
        <p14:creationId xmlns:p14="http://schemas.microsoft.com/office/powerpoint/2010/main" val="2074566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rmAutofit/>
          </a:bodyPr>
          <a:lstStyle/>
          <a:p>
            <a:r>
              <a:rPr lang="en-US" sz="5400" b="1" dirty="0">
                <a:latin typeface="+mn-lt"/>
              </a:rPr>
              <a:t>We need to jump over this!</a:t>
            </a: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67</a:t>
            </a:fld>
            <a:endParaRPr lang="en-US"/>
          </a:p>
        </p:txBody>
      </p:sp>
      <p:sp>
        <p:nvSpPr>
          <p:cNvPr id="15" name="Rectangle 14">
            <a:extLst>
              <a:ext uri="{FF2B5EF4-FFF2-40B4-BE49-F238E27FC236}">
                <a16:creationId xmlns:a16="http://schemas.microsoft.com/office/drawing/2014/main" id="{9DA6C0D5-1251-334C-BEFA-BC7B54F70E02}"/>
              </a:ext>
            </a:extLst>
          </p:cNvPr>
          <p:cNvSpPr/>
          <p:nvPr/>
        </p:nvSpPr>
        <p:spPr>
          <a:xfrm>
            <a:off x="2118226" y="2753853"/>
            <a:ext cx="1845564" cy="10520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Corpus</a:t>
            </a:r>
          </a:p>
        </p:txBody>
      </p:sp>
      <p:sp>
        <p:nvSpPr>
          <p:cNvPr id="20" name="Rectangle 19">
            <a:extLst>
              <a:ext uri="{FF2B5EF4-FFF2-40B4-BE49-F238E27FC236}">
                <a16:creationId xmlns:a16="http://schemas.microsoft.com/office/drawing/2014/main" id="{F3488CC4-5BCF-1C4C-9732-F01B64F0DF10}"/>
              </a:ext>
            </a:extLst>
          </p:cNvPr>
          <p:cNvSpPr/>
          <p:nvPr/>
        </p:nvSpPr>
        <p:spPr>
          <a:xfrm>
            <a:off x="4632827" y="2753853"/>
            <a:ext cx="1845564" cy="10520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a:t>
            </a:r>
          </a:p>
        </p:txBody>
      </p:sp>
      <p:cxnSp>
        <p:nvCxnSpPr>
          <p:cNvPr id="39" name="Straight Arrow Connector 38">
            <a:extLst>
              <a:ext uri="{FF2B5EF4-FFF2-40B4-BE49-F238E27FC236}">
                <a16:creationId xmlns:a16="http://schemas.microsoft.com/office/drawing/2014/main" id="{6D458EA2-6000-CE47-99B1-3300F3E1D542}"/>
              </a:ext>
            </a:extLst>
          </p:cNvPr>
          <p:cNvCxnSpPr>
            <a:stCxn id="15" idx="3"/>
            <a:endCxn id="20" idx="1"/>
          </p:cNvCxnSpPr>
          <p:nvPr/>
        </p:nvCxnSpPr>
        <p:spPr>
          <a:xfrm>
            <a:off x="3963790" y="3279875"/>
            <a:ext cx="6690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2" name="Picture 61" descr="Shape&#10;&#10;Description automatically generated with medium confidence">
            <a:extLst>
              <a:ext uri="{FF2B5EF4-FFF2-40B4-BE49-F238E27FC236}">
                <a16:creationId xmlns:a16="http://schemas.microsoft.com/office/drawing/2014/main" id="{A697270C-552F-FD44-AEE3-4211D9511A96}"/>
              </a:ext>
            </a:extLst>
          </p:cNvPr>
          <p:cNvPicPr>
            <a:picLocks noChangeAspect="1"/>
          </p:cNvPicPr>
          <p:nvPr/>
        </p:nvPicPr>
        <p:blipFill rotWithShape="1">
          <a:blip r:embed="rId2"/>
          <a:srcRect l="14840" t="21333"/>
          <a:stretch/>
        </p:blipFill>
        <p:spPr>
          <a:xfrm>
            <a:off x="6478391" y="2297879"/>
            <a:ext cx="3448322" cy="2262241"/>
          </a:xfrm>
          <a:prstGeom prst="rect">
            <a:avLst/>
          </a:prstGeom>
        </p:spPr>
      </p:pic>
      <p:sp>
        <p:nvSpPr>
          <p:cNvPr id="3" name="TextBox 2">
            <a:extLst>
              <a:ext uri="{FF2B5EF4-FFF2-40B4-BE49-F238E27FC236}">
                <a16:creationId xmlns:a16="http://schemas.microsoft.com/office/drawing/2014/main" id="{A8E1F2F7-08D1-3B42-ADC4-014E54C3CCE3}"/>
              </a:ext>
            </a:extLst>
          </p:cNvPr>
          <p:cNvSpPr txBox="1"/>
          <p:nvPr/>
        </p:nvSpPr>
        <p:spPr>
          <a:xfrm>
            <a:off x="4298308" y="5136266"/>
            <a:ext cx="3246382" cy="369332"/>
          </a:xfrm>
          <a:prstGeom prst="rect">
            <a:avLst/>
          </a:prstGeom>
          <a:noFill/>
        </p:spPr>
        <p:txBody>
          <a:bodyPr wrap="square" rtlCol="0">
            <a:spAutoFit/>
          </a:bodyPr>
          <a:lstStyle/>
          <a:p>
            <a:r>
              <a:rPr lang="en-US" dirty="0"/>
              <a:t>But, we will show you the code!</a:t>
            </a:r>
          </a:p>
        </p:txBody>
      </p:sp>
    </p:spTree>
    <p:extLst>
      <p:ext uri="{BB962C8B-B14F-4D97-AF65-F5344CB8AC3E}">
        <p14:creationId xmlns:p14="http://schemas.microsoft.com/office/powerpoint/2010/main" val="1124875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Autofit/>
          </a:bodyPr>
          <a:lstStyle/>
          <a:p>
            <a:r>
              <a:rPr lang="en-US" b="1" dirty="0">
                <a:latin typeface="+mn-lt"/>
              </a:rPr>
              <a:t>Sentiment Analysis using Word embeddings</a:t>
            </a: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68</a:t>
            </a:fld>
            <a:endParaRPr lang="en-US"/>
          </a:p>
        </p:txBody>
      </p:sp>
      <p:sp>
        <p:nvSpPr>
          <p:cNvPr id="7" name="Rectangle 6">
            <a:extLst>
              <a:ext uri="{FF2B5EF4-FFF2-40B4-BE49-F238E27FC236}">
                <a16:creationId xmlns:a16="http://schemas.microsoft.com/office/drawing/2014/main" id="{27076D3F-078B-094B-ABFA-62E2E74D0FB7}"/>
              </a:ext>
            </a:extLst>
          </p:cNvPr>
          <p:cNvSpPr/>
          <p:nvPr/>
        </p:nvSpPr>
        <p:spPr>
          <a:xfrm>
            <a:off x="669036" y="1876183"/>
            <a:ext cx="9144000" cy="1169551"/>
          </a:xfrm>
          <a:prstGeom prst="rect">
            <a:avLst/>
          </a:prstGeom>
          <a:solidFill>
            <a:schemeClr val="bg2"/>
          </a:solidFill>
        </p:spPr>
        <p:txBody>
          <a:bodyPr wrap="square">
            <a:spAutoFit/>
          </a:bodyPr>
          <a:lstStyle/>
          <a:p>
            <a:r>
              <a:rPr lang="en-US" sz="1400" dirty="0">
                <a:solidFill>
                  <a:srgbClr val="292929"/>
                </a:solidFill>
                <a:latin typeface="Menlo" panose="020B0609030804020204" pitchFamily="49" charset="0"/>
              </a:rPr>
              <a:t>import </a:t>
            </a:r>
            <a:r>
              <a:rPr lang="en-US" sz="1400" dirty="0" err="1">
                <a:solidFill>
                  <a:srgbClr val="292929"/>
                </a:solidFill>
                <a:latin typeface="Menlo" panose="020B0609030804020204" pitchFamily="49" charset="0"/>
              </a:rPr>
              <a:t>numpy</a:t>
            </a:r>
            <a:r>
              <a:rPr lang="en-US" sz="1400" dirty="0">
                <a:solidFill>
                  <a:srgbClr val="292929"/>
                </a:solidFill>
                <a:latin typeface="Menlo" panose="020B0609030804020204" pitchFamily="49" charset="0"/>
              </a:rPr>
              <a:t> as np</a:t>
            </a:r>
            <a:br>
              <a:rPr lang="en-US" sz="1400" dirty="0"/>
            </a:br>
            <a:r>
              <a:rPr lang="en-US" sz="1400" dirty="0">
                <a:solidFill>
                  <a:srgbClr val="292929"/>
                </a:solidFill>
                <a:latin typeface="Menlo" panose="020B0609030804020204" pitchFamily="49" charset="0"/>
              </a:rPr>
              <a:t>import </a:t>
            </a:r>
            <a:r>
              <a:rPr lang="en-US" sz="1400" dirty="0" err="1">
                <a:solidFill>
                  <a:srgbClr val="292929"/>
                </a:solidFill>
                <a:latin typeface="Menlo" panose="020B0609030804020204" pitchFamily="49" charset="0"/>
              </a:rPr>
              <a:t>tensorflow</a:t>
            </a:r>
            <a:r>
              <a:rPr lang="en-US" sz="1400" dirty="0">
                <a:solidFill>
                  <a:srgbClr val="292929"/>
                </a:solidFill>
                <a:latin typeface="Menlo" panose="020B0609030804020204" pitchFamily="49" charset="0"/>
              </a:rPr>
              <a:t> as </a:t>
            </a:r>
            <a:r>
              <a:rPr lang="en-US" sz="1400" dirty="0" err="1">
                <a:solidFill>
                  <a:srgbClr val="292929"/>
                </a:solidFill>
                <a:latin typeface="Menlo" panose="020B0609030804020204" pitchFamily="49" charset="0"/>
              </a:rPr>
              <a:t>tf</a:t>
            </a:r>
            <a:br>
              <a:rPr lang="en-US" sz="1400" dirty="0"/>
            </a:br>
            <a:r>
              <a:rPr lang="en-US" sz="1400" dirty="0">
                <a:solidFill>
                  <a:srgbClr val="292929"/>
                </a:solidFill>
                <a:latin typeface="Menlo" panose="020B0609030804020204" pitchFamily="49" charset="0"/>
              </a:rPr>
              <a:t>import </a:t>
            </a:r>
            <a:r>
              <a:rPr lang="en-US" sz="1400" dirty="0" err="1">
                <a:solidFill>
                  <a:srgbClr val="292929"/>
                </a:solidFill>
                <a:latin typeface="Menlo" panose="020B0609030804020204" pitchFamily="49" charset="0"/>
              </a:rPr>
              <a:t>tensorflow_datasets</a:t>
            </a:r>
            <a:r>
              <a:rPr lang="en-US" sz="1400" dirty="0">
                <a:solidFill>
                  <a:srgbClr val="292929"/>
                </a:solidFill>
                <a:latin typeface="Menlo" panose="020B0609030804020204" pitchFamily="49" charset="0"/>
              </a:rPr>
              <a:t> as </a:t>
            </a:r>
            <a:r>
              <a:rPr lang="en-US" sz="1400" dirty="0" err="1">
                <a:solidFill>
                  <a:srgbClr val="292929"/>
                </a:solidFill>
                <a:latin typeface="Menlo" panose="020B0609030804020204" pitchFamily="49" charset="0"/>
              </a:rPr>
              <a:t>tfds</a:t>
            </a:r>
            <a:br>
              <a:rPr lang="en-US" sz="1400" dirty="0"/>
            </a:br>
            <a:r>
              <a:rPr lang="en-US" sz="1400" dirty="0">
                <a:solidFill>
                  <a:srgbClr val="292929"/>
                </a:solidFill>
                <a:latin typeface="Menlo" panose="020B0609030804020204" pitchFamily="49" charset="0"/>
              </a:rPr>
              <a:t>from </a:t>
            </a:r>
            <a:r>
              <a:rPr lang="en-US" sz="1400" dirty="0" err="1">
                <a:solidFill>
                  <a:srgbClr val="292929"/>
                </a:solidFill>
                <a:latin typeface="Menlo" panose="020B0609030804020204" pitchFamily="49" charset="0"/>
              </a:rPr>
              <a:t>tensorflow.keras.preprocessing.text</a:t>
            </a:r>
            <a:r>
              <a:rPr lang="en-US" sz="1400" dirty="0">
                <a:solidFill>
                  <a:srgbClr val="292929"/>
                </a:solidFill>
                <a:latin typeface="Menlo" panose="020B0609030804020204" pitchFamily="49" charset="0"/>
              </a:rPr>
              <a:t> import Tokenizer</a:t>
            </a:r>
            <a:br>
              <a:rPr lang="en-US" sz="1400" dirty="0"/>
            </a:br>
            <a:r>
              <a:rPr lang="en-US" sz="1400" dirty="0">
                <a:solidFill>
                  <a:srgbClr val="292929"/>
                </a:solidFill>
                <a:latin typeface="Menlo" panose="020B0609030804020204" pitchFamily="49" charset="0"/>
              </a:rPr>
              <a:t>from </a:t>
            </a:r>
            <a:r>
              <a:rPr lang="en-US" sz="1400" dirty="0" err="1">
                <a:solidFill>
                  <a:srgbClr val="292929"/>
                </a:solidFill>
                <a:latin typeface="Menlo" panose="020B0609030804020204" pitchFamily="49" charset="0"/>
              </a:rPr>
              <a:t>tensorflow.keras.preprocessing.sequence</a:t>
            </a:r>
            <a:r>
              <a:rPr lang="en-US" sz="1400" dirty="0">
                <a:solidFill>
                  <a:srgbClr val="292929"/>
                </a:solidFill>
                <a:latin typeface="Menlo" panose="020B0609030804020204" pitchFamily="49" charset="0"/>
              </a:rPr>
              <a:t> import </a:t>
            </a:r>
            <a:r>
              <a:rPr lang="en-US" sz="1400" dirty="0" err="1">
                <a:solidFill>
                  <a:srgbClr val="292929"/>
                </a:solidFill>
                <a:latin typeface="Menlo" panose="020B0609030804020204" pitchFamily="49" charset="0"/>
              </a:rPr>
              <a:t>pad_sequences</a:t>
            </a:r>
            <a:endParaRPr lang="en-US" sz="1400" dirty="0"/>
          </a:p>
        </p:txBody>
      </p:sp>
      <p:sp>
        <p:nvSpPr>
          <p:cNvPr id="8" name="Rectangle 7">
            <a:extLst>
              <a:ext uri="{FF2B5EF4-FFF2-40B4-BE49-F238E27FC236}">
                <a16:creationId xmlns:a16="http://schemas.microsoft.com/office/drawing/2014/main" id="{CF83D558-768E-534C-97E3-4B1FB6ACDCF1}"/>
              </a:ext>
            </a:extLst>
          </p:cNvPr>
          <p:cNvSpPr/>
          <p:nvPr/>
        </p:nvSpPr>
        <p:spPr>
          <a:xfrm>
            <a:off x="669036" y="3167390"/>
            <a:ext cx="9144000" cy="523220"/>
          </a:xfrm>
          <a:prstGeom prst="rect">
            <a:avLst/>
          </a:prstGeom>
          <a:solidFill>
            <a:schemeClr val="bg2"/>
          </a:solidFill>
        </p:spPr>
        <p:txBody>
          <a:bodyPr wrap="square">
            <a:spAutoFit/>
          </a:bodyPr>
          <a:lstStyle/>
          <a:p>
            <a:r>
              <a:rPr lang="en-US" sz="1400" dirty="0" err="1">
                <a:solidFill>
                  <a:srgbClr val="292929"/>
                </a:solidFill>
                <a:latin typeface="Menlo" panose="020B0609030804020204" pitchFamily="49" charset="0"/>
              </a:rPr>
              <a:t>myFile</a:t>
            </a:r>
            <a:r>
              <a:rPr lang="en-US" sz="1400" dirty="0">
                <a:solidFill>
                  <a:srgbClr val="292929"/>
                </a:solidFill>
                <a:latin typeface="Menlo" panose="020B0609030804020204" pitchFamily="49" charset="0"/>
              </a:rPr>
              <a:t> = </a:t>
            </a:r>
            <a:r>
              <a:rPr lang="en-US" sz="1400" dirty="0" err="1">
                <a:solidFill>
                  <a:srgbClr val="292929"/>
                </a:solidFill>
                <a:latin typeface="Menlo" panose="020B0609030804020204" pitchFamily="49" charset="0"/>
              </a:rPr>
              <a:t>tfds.load</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FileName</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as_supervised</a:t>
            </a:r>
            <a:r>
              <a:rPr lang="en-US" sz="1400" dirty="0">
                <a:solidFill>
                  <a:srgbClr val="292929"/>
                </a:solidFill>
                <a:latin typeface="Menlo" panose="020B0609030804020204" pitchFamily="49" charset="0"/>
              </a:rPr>
              <a:t>=True)</a:t>
            </a:r>
            <a:br>
              <a:rPr lang="en-US" sz="1400" dirty="0"/>
            </a:br>
            <a:r>
              <a:rPr lang="en-US" sz="1400" dirty="0">
                <a:solidFill>
                  <a:srgbClr val="292929"/>
                </a:solidFill>
                <a:latin typeface="Menlo" panose="020B0609030804020204" pitchFamily="49" charset="0"/>
              </a:rPr>
              <a:t>train, test = </a:t>
            </a:r>
            <a:r>
              <a:rPr lang="en-US" sz="1400" dirty="0" err="1">
                <a:solidFill>
                  <a:srgbClr val="292929"/>
                </a:solidFill>
                <a:latin typeface="Menlo" panose="020B0609030804020204" pitchFamily="49" charset="0"/>
              </a:rPr>
              <a:t>myFile</a:t>
            </a:r>
            <a:r>
              <a:rPr lang="en-US" sz="1400" dirty="0">
                <a:solidFill>
                  <a:srgbClr val="292929"/>
                </a:solidFill>
                <a:latin typeface="Menlo" panose="020B0609030804020204" pitchFamily="49" charset="0"/>
              </a:rPr>
              <a:t>['train’], </a:t>
            </a:r>
            <a:r>
              <a:rPr lang="en-US" sz="1400" dirty="0" err="1">
                <a:solidFill>
                  <a:srgbClr val="292929"/>
                </a:solidFill>
                <a:latin typeface="Menlo" panose="020B0609030804020204" pitchFamily="49" charset="0"/>
              </a:rPr>
              <a:t>myFile</a:t>
            </a:r>
            <a:r>
              <a:rPr lang="en-US" sz="1400" dirty="0">
                <a:solidFill>
                  <a:srgbClr val="292929"/>
                </a:solidFill>
                <a:latin typeface="Menlo" panose="020B0609030804020204" pitchFamily="49" charset="0"/>
              </a:rPr>
              <a:t>['test']</a:t>
            </a:r>
            <a:endParaRPr lang="en-US" sz="1400" dirty="0"/>
          </a:p>
        </p:txBody>
      </p:sp>
      <p:sp>
        <p:nvSpPr>
          <p:cNvPr id="9" name="Rectangle 8">
            <a:extLst>
              <a:ext uri="{FF2B5EF4-FFF2-40B4-BE49-F238E27FC236}">
                <a16:creationId xmlns:a16="http://schemas.microsoft.com/office/drawing/2014/main" id="{490AFA5A-27AE-BC48-A578-4277751A8ED2}"/>
              </a:ext>
            </a:extLst>
          </p:cNvPr>
          <p:cNvSpPr/>
          <p:nvPr/>
        </p:nvSpPr>
        <p:spPr>
          <a:xfrm>
            <a:off x="669036" y="3806602"/>
            <a:ext cx="9144000" cy="2677656"/>
          </a:xfrm>
          <a:prstGeom prst="rect">
            <a:avLst/>
          </a:prstGeom>
          <a:solidFill>
            <a:schemeClr val="bg2"/>
          </a:solidFill>
        </p:spPr>
        <p:txBody>
          <a:bodyPr wrap="square">
            <a:spAutoFit/>
          </a:bodyPr>
          <a:lstStyle/>
          <a:p>
            <a:r>
              <a:rPr lang="en-US" sz="1400" dirty="0" err="1">
                <a:solidFill>
                  <a:srgbClr val="292929"/>
                </a:solidFill>
                <a:latin typeface="Menlo" panose="020B0609030804020204" pitchFamily="49" charset="0"/>
              </a:rPr>
              <a:t>training_sentences</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err="1">
                <a:solidFill>
                  <a:srgbClr val="292929"/>
                </a:solidFill>
                <a:latin typeface="Menlo" panose="020B0609030804020204" pitchFamily="49" charset="0"/>
              </a:rPr>
              <a:t>training_labels</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err="1">
                <a:solidFill>
                  <a:srgbClr val="292929"/>
                </a:solidFill>
                <a:latin typeface="Menlo" panose="020B0609030804020204" pitchFamily="49" charset="0"/>
              </a:rPr>
              <a:t>testing_sentences</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err="1">
                <a:solidFill>
                  <a:srgbClr val="292929"/>
                </a:solidFill>
                <a:latin typeface="Menlo" panose="020B0609030804020204" pitchFamily="49" charset="0"/>
              </a:rPr>
              <a:t>testing_labels</a:t>
            </a:r>
            <a:r>
              <a:rPr lang="en-US" sz="1400" dirty="0">
                <a:solidFill>
                  <a:srgbClr val="292929"/>
                </a:solidFill>
                <a:latin typeface="Menlo" panose="020B0609030804020204" pitchFamily="49" charset="0"/>
              </a:rPr>
              <a:t>=[]</a:t>
            </a:r>
          </a:p>
          <a:p>
            <a:r>
              <a:rPr lang="en-US" sz="1400" dirty="0">
                <a:solidFill>
                  <a:srgbClr val="292929"/>
                </a:solidFill>
                <a:latin typeface="Menlo" panose="020B0609030804020204" pitchFamily="49" charset="0"/>
              </a:rPr>
              <a:t>for </a:t>
            </a:r>
            <a:r>
              <a:rPr lang="en-US" sz="1400" dirty="0" err="1">
                <a:solidFill>
                  <a:srgbClr val="292929"/>
                </a:solidFill>
                <a:latin typeface="Menlo" panose="020B0609030804020204" pitchFamily="49" charset="0"/>
              </a:rPr>
              <a:t>sentence,label</a:t>
            </a:r>
            <a:r>
              <a:rPr lang="en-US" sz="1400" dirty="0">
                <a:solidFill>
                  <a:srgbClr val="292929"/>
                </a:solidFill>
                <a:latin typeface="Menlo" panose="020B0609030804020204" pitchFamily="49" charset="0"/>
              </a:rPr>
              <a:t> in </a:t>
            </a:r>
            <a:r>
              <a:rPr lang="en-US" sz="1400" dirty="0" err="1">
                <a:solidFill>
                  <a:srgbClr val="292929"/>
                </a:solidFill>
                <a:latin typeface="Menlo" panose="020B0609030804020204" pitchFamily="49" charset="0"/>
              </a:rPr>
              <a:t>train_data</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a:solidFill>
                  <a:srgbClr val="292929"/>
                </a:solidFill>
                <a:latin typeface="Menlo" panose="020B0609030804020204" pitchFamily="49" charset="0"/>
              </a:rPr>
              <a:t>	</a:t>
            </a:r>
            <a:r>
              <a:rPr lang="en-US" sz="1400" dirty="0" err="1">
                <a:solidFill>
                  <a:srgbClr val="292929"/>
                </a:solidFill>
                <a:latin typeface="Menlo" panose="020B0609030804020204" pitchFamily="49" charset="0"/>
              </a:rPr>
              <a:t>training_sentences.append</a:t>
            </a:r>
            <a:r>
              <a:rPr lang="en-US" sz="1400" dirty="0">
                <a:solidFill>
                  <a:srgbClr val="292929"/>
                </a:solidFill>
                <a:latin typeface="Menlo" panose="020B0609030804020204" pitchFamily="49" charset="0"/>
              </a:rPr>
              <a:t>(str(</a:t>
            </a:r>
            <a:r>
              <a:rPr lang="en-US" sz="1400" dirty="0" err="1">
                <a:solidFill>
                  <a:srgbClr val="292929"/>
                </a:solidFill>
                <a:latin typeface="Menlo" panose="020B0609030804020204" pitchFamily="49" charset="0"/>
              </a:rPr>
              <a:t>sentence.numpy</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a:solidFill>
                  <a:srgbClr val="292929"/>
                </a:solidFill>
                <a:latin typeface="Menlo" panose="020B0609030804020204" pitchFamily="49" charset="0"/>
              </a:rPr>
              <a:t>	</a:t>
            </a:r>
            <a:r>
              <a:rPr lang="en-US" sz="1400" dirty="0" err="1">
                <a:solidFill>
                  <a:srgbClr val="292929"/>
                </a:solidFill>
                <a:latin typeface="Menlo" panose="020B0609030804020204" pitchFamily="49" charset="0"/>
              </a:rPr>
              <a:t>training_labels.append</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label.numpy</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a:solidFill>
                  <a:srgbClr val="292929"/>
                </a:solidFill>
                <a:latin typeface="Menlo" panose="020B0609030804020204" pitchFamily="49" charset="0"/>
              </a:rPr>
              <a:t>for </a:t>
            </a:r>
            <a:r>
              <a:rPr lang="en-US" sz="1400" dirty="0" err="1">
                <a:solidFill>
                  <a:srgbClr val="292929"/>
                </a:solidFill>
                <a:latin typeface="Menlo" panose="020B0609030804020204" pitchFamily="49" charset="0"/>
              </a:rPr>
              <a:t>sentence,label</a:t>
            </a:r>
            <a:r>
              <a:rPr lang="en-US" sz="1400" dirty="0">
                <a:solidFill>
                  <a:srgbClr val="292929"/>
                </a:solidFill>
                <a:latin typeface="Menlo" panose="020B0609030804020204" pitchFamily="49" charset="0"/>
              </a:rPr>
              <a:t> in </a:t>
            </a:r>
            <a:r>
              <a:rPr lang="en-US" sz="1400" dirty="0" err="1">
                <a:solidFill>
                  <a:srgbClr val="292929"/>
                </a:solidFill>
                <a:latin typeface="Menlo" panose="020B0609030804020204" pitchFamily="49" charset="0"/>
              </a:rPr>
              <a:t>test_data</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a:solidFill>
                  <a:srgbClr val="292929"/>
                </a:solidFill>
                <a:latin typeface="Menlo" panose="020B0609030804020204" pitchFamily="49" charset="0"/>
              </a:rPr>
              <a:t>	</a:t>
            </a:r>
            <a:r>
              <a:rPr lang="en-US" sz="1400" dirty="0" err="1">
                <a:solidFill>
                  <a:srgbClr val="292929"/>
                </a:solidFill>
                <a:latin typeface="Menlo" panose="020B0609030804020204" pitchFamily="49" charset="0"/>
              </a:rPr>
              <a:t>testing_sentences.append</a:t>
            </a:r>
            <a:r>
              <a:rPr lang="en-US" sz="1400" dirty="0">
                <a:solidFill>
                  <a:srgbClr val="292929"/>
                </a:solidFill>
                <a:latin typeface="Menlo" panose="020B0609030804020204" pitchFamily="49" charset="0"/>
              </a:rPr>
              <a:t>(str(</a:t>
            </a:r>
            <a:r>
              <a:rPr lang="en-US" sz="1400" dirty="0" err="1">
                <a:solidFill>
                  <a:srgbClr val="292929"/>
                </a:solidFill>
                <a:latin typeface="Menlo" panose="020B0609030804020204" pitchFamily="49" charset="0"/>
              </a:rPr>
              <a:t>sentence.numpy</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a:solidFill>
                  <a:srgbClr val="292929"/>
                </a:solidFill>
                <a:latin typeface="Menlo" panose="020B0609030804020204" pitchFamily="49" charset="0"/>
              </a:rPr>
              <a:t>	</a:t>
            </a:r>
            <a:r>
              <a:rPr lang="en-US" sz="1400" dirty="0" err="1">
                <a:solidFill>
                  <a:srgbClr val="292929"/>
                </a:solidFill>
                <a:latin typeface="Menlo" panose="020B0609030804020204" pitchFamily="49" charset="0"/>
              </a:rPr>
              <a:t>testing_labels.append</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label.numpy</a:t>
            </a:r>
            <a:r>
              <a:rPr lang="en-US" sz="1400" dirty="0">
                <a:solidFill>
                  <a:srgbClr val="292929"/>
                </a:solidFill>
                <a:latin typeface="Menlo" panose="020B0609030804020204" pitchFamily="49" charset="0"/>
              </a:rPr>
              <a:t>())</a:t>
            </a:r>
          </a:p>
          <a:p>
            <a:r>
              <a:rPr lang="en-US" sz="1400" dirty="0" err="1">
                <a:solidFill>
                  <a:srgbClr val="292929"/>
                </a:solidFill>
                <a:latin typeface="Menlo" panose="020B0609030804020204" pitchFamily="49" charset="0"/>
              </a:rPr>
              <a:t>training_labels_final</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np.array</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training_labels</a:t>
            </a:r>
            <a:r>
              <a:rPr lang="en-US" sz="1400" dirty="0">
                <a:solidFill>
                  <a:srgbClr val="292929"/>
                </a:solidFill>
                <a:latin typeface="Menlo" panose="020B0609030804020204" pitchFamily="49" charset="0"/>
              </a:rPr>
              <a:t>)</a:t>
            </a:r>
            <a:br>
              <a:rPr lang="en-US" sz="1400" dirty="0">
                <a:solidFill>
                  <a:srgbClr val="292929"/>
                </a:solidFill>
                <a:latin typeface="Menlo" panose="020B0609030804020204" pitchFamily="49" charset="0"/>
              </a:rPr>
            </a:br>
            <a:r>
              <a:rPr lang="en-US" sz="1400" dirty="0" err="1">
                <a:solidFill>
                  <a:srgbClr val="292929"/>
                </a:solidFill>
                <a:latin typeface="Menlo" panose="020B0609030804020204" pitchFamily="49" charset="0"/>
              </a:rPr>
              <a:t>testing_labels_final</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np.array</a:t>
            </a:r>
            <a:r>
              <a:rPr lang="en-US" sz="1400" dirty="0">
                <a:solidFill>
                  <a:srgbClr val="292929"/>
                </a:solidFill>
                <a:latin typeface="Menlo" panose="020B0609030804020204" pitchFamily="49" charset="0"/>
              </a:rPr>
              <a:t>(</a:t>
            </a:r>
            <a:r>
              <a:rPr lang="en-US" sz="1400" dirty="0" err="1">
                <a:solidFill>
                  <a:srgbClr val="292929"/>
                </a:solidFill>
                <a:latin typeface="Menlo" panose="020B0609030804020204" pitchFamily="49" charset="0"/>
              </a:rPr>
              <a:t>testing_labels</a:t>
            </a:r>
            <a:r>
              <a:rPr lang="en-US" sz="1400" dirty="0">
                <a:solidFill>
                  <a:srgbClr val="292929"/>
                </a:solidFill>
                <a:latin typeface="Menlo" panose="020B0609030804020204" pitchFamily="49" charset="0"/>
              </a:rPr>
              <a:t>)</a:t>
            </a:r>
            <a:endParaRPr lang="en-US" sz="1400" dirty="0"/>
          </a:p>
        </p:txBody>
      </p:sp>
    </p:spTree>
    <p:extLst>
      <p:ext uri="{BB962C8B-B14F-4D97-AF65-F5344CB8AC3E}">
        <p14:creationId xmlns:p14="http://schemas.microsoft.com/office/powerpoint/2010/main" val="1300151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Autofit/>
          </a:bodyPr>
          <a:lstStyle/>
          <a:p>
            <a:r>
              <a:rPr lang="en-US" b="1" dirty="0">
                <a:latin typeface="+mn-lt"/>
              </a:rPr>
              <a:t>Continue coding!</a:t>
            </a:r>
          </a:p>
        </p:txBody>
      </p:sp>
      <p:sp>
        <p:nvSpPr>
          <p:cNvPr id="4" name="Date Placeholder 3">
            <a:extLst>
              <a:ext uri="{FF2B5EF4-FFF2-40B4-BE49-F238E27FC236}">
                <a16:creationId xmlns:a16="http://schemas.microsoft.com/office/drawing/2014/main" id="{76038DD8-AA13-7F4B-A3C7-ED5E15B59FB0}"/>
              </a:ext>
            </a:extLst>
          </p:cNvPr>
          <p:cNvSpPr>
            <a:spLocks noGrp="1"/>
          </p:cNvSpPr>
          <p:nvPr>
            <p:ph type="dt" sz="half" idx="10"/>
          </p:nvPr>
        </p:nvSpPr>
        <p:spPr>
          <a:xfrm>
            <a:off x="256982" y="6310312"/>
            <a:ext cx="2743200" cy="365125"/>
          </a:xfrm>
        </p:spPr>
        <p:txBody>
          <a:bodyPr/>
          <a:lstStyle/>
          <a:p>
            <a:fld id="{F345036C-1A0C-9343-80F3-7882647CD416}" type="datetime1">
              <a:rPr lang="en-US" smtClean="0"/>
              <a:t>7/25/22</a:t>
            </a:fld>
            <a:endParaRPr lang="en-US" dirty="0"/>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69</a:t>
            </a:fld>
            <a:endParaRPr lang="en-US"/>
          </a:p>
        </p:txBody>
      </p:sp>
      <p:sp>
        <p:nvSpPr>
          <p:cNvPr id="7" name="Rectangle 6">
            <a:extLst>
              <a:ext uri="{FF2B5EF4-FFF2-40B4-BE49-F238E27FC236}">
                <a16:creationId xmlns:a16="http://schemas.microsoft.com/office/drawing/2014/main" id="{27076D3F-078B-094B-ABFA-62E2E74D0FB7}"/>
              </a:ext>
            </a:extLst>
          </p:cNvPr>
          <p:cNvSpPr/>
          <p:nvPr/>
        </p:nvSpPr>
        <p:spPr>
          <a:xfrm>
            <a:off x="669036" y="1876183"/>
            <a:ext cx="9144000" cy="1169551"/>
          </a:xfrm>
          <a:prstGeom prst="rect">
            <a:avLst/>
          </a:prstGeom>
          <a:solidFill>
            <a:schemeClr val="bg2"/>
          </a:solidFill>
        </p:spPr>
        <p:txBody>
          <a:bodyPr wrap="square">
            <a:spAutoFit/>
          </a:bodyPr>
          <a:lstStyle/>
          <a:p>
            <a:r>
              <a:rPr lang="en-US" sz="1400" dirty="0" err="1"/>
              <a:t>vocab_size</a:t>
            </a:r>
            <a:r>
              <a:rPr lang="en-US" sz="1400" dirty="0"/>
              <a:t>=10000           </a:t>
            </a:r>
            <a:br>
              <a:rPr lang="en-US" sz="1400" dirty="0"/>
            </a:br>
            <a:r>
              <a:rPr lang="en-US" sz="1400" dirty="0" err="1"/>
              <a:t>embedding_dim</a:t>
            </a:r>
            <a:r>
              <a:rPr lang="en-US" sz="1400" dirty="0"/>
              <a:t> = 16            </a:t>
            </a:r>
            <a:r>
              <a:rPr lang="en-US" sz="1400" dirty="0">
                <a:solidFill>
                  <a:schemeClr val="accent2"/>
                </a:solidFill>
              </a:rPr>
              <a:t># [ a vector of 16 number]</a:t>
            </a:r>
            <a:br>
              <a:rPr lang="en-US" sz="1400" dirty="0"/>
            </a:br>
            <a:r>
              <a:rPr lang="en-US" sz="1400" dirty="0" err="1"/>
              <a:t>max_length</a:t>
            </a:r>
            <a:r>
              <a:rPr lang="en-US" sz="1400" dirty="0"/>
              <a:t> = 120                  </a:t>
            </a:r>
            <a:r>
              <a:rPr lang="en-US" sz="1400" dirty="0">
                <a:solidFill>
                  <a:schemeClr val="accent2"/>
                </a:solidFill>
              </a:rPr>
              <a:t>#max length of any review is 120</a:t>
            </a:r>
            <a:br>
              <a:rPr lang="en-US" sz="1400" dirty="0"/>
            </a:br>
            <a:r>
              <a:rPr lang="en-US" sz="1400" dirty="0" err="1"/>
              <a:t>trunc_type</a:t>
            </a:r>
            <a:r>
              <a:rPr lang="en-US" sz="1400" dirty="0"/>
              <a:t>='post'</a:t>
            </a:r>
            <a:br>
              <a:rPr lang="en-US" sz="1400" dirty="0"/>
            </a:br>
            <a:r>
              <a:rPr lang="en-US" sz="1400" dirty="0" err="1"/>
              <a:t>oov_tok</a:t>
            </a:r>
            <a:r>
              <a:rPr lang="en-US" sz="1400" dirty="0"/>
              <a:t> = "&lt;OOV&gt;”               </a:t>
            </a:r>
            <a:r>
              <a:rPr lang="en-US" sz="1400" dirty="0">
                <a:solidFill>
                  <a:schemeClr val="accent2"/>
                </a:solidFill>
              </a:rPr>
              <a:t>#if there is any new token, fill it with OOV</a:t>
            </a:r>
          </a:p>
        </p:txBody>
      </p:sp>
      <p:sp>
        <p:nvSpPr>
          <p:cNvPr id="8" name="Rectangle 7">
            <a:extLst>
              <a:ext uri="{FF2B5EF4-FFF2-40B4-BE49-F238E27FC236}">
                <a16:creationId xmlns:a16="http://schemas.microsoft.com/office/drawing/2014/main" id="{CF83D558-768E-534C-97E3-4B1FB6ACDCF1}"/>
              </a:ext>
            </a:extLst>
          </p:cNvPr>
          <p:cNvSpPr/>
          <p:nvPr/>
        </p:nvSpPr>
        <p:spPr>
          <a:xfrm>
            <a:off x="669036" y="3167390"/>
            <a:ext cx="9144000" cy="523220"/>
          </a:xfrm>
          <a:prstGeom prst="rect">
            <a:avLst/>
          </a:prstGeom>
          <a:solidFill>
            <a:schemeClr val="bg2"/>
          </a:solidFill>
        </p:spPr>
        <p:txBody>
          <a:bodyPr wrap="square">
            <a:spAutoFit/>
          </a:bodyPr>
          <a:lstStyle/>
          <a:p>
            <a:r>
              <a:rPr lang="en-US" sz="1400" dirty="0"/>
              <a:t>tokenizer = Tokenizer   (</a:t>
            </a:r>
            <a:r>
              <a:rPr lang="en-US" sz="1400" dirty="0" err="1"/>
              <a:t>num_words</a:t>
            </a:r>
            <a:r>
              <a:rPr lang="en-US" sz="1400" dirty="0"/>
              <a:t> = </a:t>
            </a:r>
            <a:r>
              <a:rPr lang="en-US" sz="1400" dirty="0" err="1"/>
              <a:t>vocab_size</a:t>
            </a:r>
            <a:r>
              <a:rPr lang="en-US" sz="1400" dirty="0"/>
              <a:t>,     </a:t>
            </a:r>
            <a:r>
              <a:rPr lang="en-US" sz="1400" dirty="0" err="1"/>
              <a:t>oov_token</a:t>
            </a:r>
            <a:r>
              <a:rPr lang="en-US" sz="1400" dirty="0"/>
              <a:t>=</a:t>
            </a:r>
            <a:r>
              <a:rPr lang="en-US" sz="1400" dirty="0" err="1"/>
              <a:t>oov_tok</a:t>
            </a:r>
            <a:r>
              <a:rPr lang="en-US" sz="1400" dirty="0"/>
              <a:t>)</a:t>
            </a:r>
            <a:br>
              <a:rPr lang="en-US" sz="1400" dirty="0"/>
            </a:br>
            <a:r>
              <a:rPr lang="en-US" sz="1400" dirty="0" err="1"/>
              <a:t>tokenizer.fit_on_texts</a:t>
            </a:r>
            <a:r>
              <a:rPr lang="en-US" sz="1400" dirty="0"/>
              <a:t>(  </a:t>
            </a:r>
            <a:r>
              <a:rPr lang="en-US" sz="1400" dirty="0" err="1"/>
              <a:t>training_sentences</a:t>
            </a:r>
            <a:r>
              <a:rPr lang="en-US" sz="1400" dirty="0"/>
              <a:t>)</a:t>
            </a:r>
          </a:p>
        </p:txBody>
      </p:sp>
      <p:sp>
        <p:nvSpPr>
          <p:cNvPr id="9" name="Rectangle 8">
            <a:extLst>
              <a:ext uri="{FF2B5EF4-FFF2-40B4-BE49-F238E27FC236}">
                <a16:creationId xmlns:a16="http://schemas.microsoft.com/office/drawing/2014/main" id="{490AFA5A-27AE-BC48-A578-4277751A8ED2}"/>
              </a:ext>
            </a:extLst>
          </p:cNvPr>
          <p:cNvSpPr/>
          <p:nvPr/>
        </p:nvSpPr>
        <p:spPr>
          <a:xfrm>
            <a:off x="669036" y="3806602"/>
            <a:ext cx="9144000" cy="523220"/>
          </a:xfrm>
          <a:prstGeom prst="rect">
            <a:avLst/>
          </a:prstGeom>
          <a:solidFill>
            <a:schemeClr val="bg2"/>
          </a:solidFill>
        </p:spPr>
        <p:txBody>
          <a:bodyPr wrap="square">
            <a:spAutoFit/>
          </a:bodyPr>
          <a:lstStyle/>
          <a:p>
            <a:r>
              <a:rPr lang="en-US" sz="1400" dirty="0" err="1"/>
              <a:t>training_sequences</a:t>
            </a:r>
            <a:r>
              <a:rPr lang="en-US" sz="1400" dirty="0"/>
              <a:t>=</a:t>
            </a:r>
            <a:r>
              <a:rPr lang="en-US" sz="1400" dirty="0" err="1"/>
              <a:t>tokenizer.texts_to_sequences</a:t>
            </a:r>
            <a:r>
              <a:rPr lang="en-US" sz="1400" dirty="0"/>
              <a:t>(</a:t>
            </a:r>
            <a:r>
              <a:rPr lang="en-US" sz="1400" dirty="0" err="1"/>
              <a:t>training_sentences</a:t>
            </a:r>
            <a:r>
              <a:rPr lang="en-US" sz="1400" dirty="0"/>
              <a:t>)   </a:t>
            </a:r>
            <a:r>
              <a:rPr lang="en-US" sz="1400" dirty="0">
                <a:solidFill>
                  <a:schemeClr val="accent2"/>
                </a:solidFill>
              </a:rPr>
              <a:t>#convert to vector</a:t>
            </a:r>
            <a:br>
              <a:rPr lang="en-US" sz="1400" dirty="0"/>
            </a:br>
            <a:r>
              <a:rPr lang="en-US" sz="1400" dirty="0" err="1"/>
              <a:t>testing_sequences</a:t>
            </a:r>
            <a:r>
              <a:rPr lang="en-US" sz="1400" dirty="0"/>
              <a:t>=</a:t>
            </a:r>
            <a:r>
              <a:rPr lang="en-US" sz="1400" dirty="0" err="1"/>
              <a:t>tokenizer.texts_to_sequences</a:t>
            </a:r>
            <a:r>
              <a:rPr lang="en-US" sz="1400" dirty="0"/>
              <a:t>(</a:t>
            </a:r>
            <a:r>
              <a:rPr lang="en-US" sz="1400" dirty="0" err="1"/>
              <a:t>testing_sentences</a:t>
            </a:r>
            <a:r>
              <a:rPr lang="en-US" sz="1400" dirty="0"/>
              <a:t>)      </a:t>
            </a:r>
            <a:r>
              <a:rPr lang="en-US" sz="1400" dirty="0">
                <a:solidFill>
                  <a:schemeClr val="accent2"/>
                </a:solidFill>
              </a:rPr>
              <a:t>#convert to vector</a:t>
            </a:r>
          </a:p>
        </p:txBody>
      </p:sp>
      <p:sp>
        <p:nvSpPr>
          <p:cNvPr id="10" name="Rectangle 9">
            <a:extLst>
              <a:ext uri="{FF2B5EF4-FFF2-40B4-BE49-F238E27FC236}">
                <a16:creationId xmlns:a16="http://schemas.microsoft.com/office/drawing/2014/main" id="{D978BBD7-B1FC-024A-A0A8-A72AB9AA28E9}"/>
              </a:ext>
            </a:extLst>
          </p:cNvPr>
          <p:cNvSpPr/>
          <p:nvPr/>
        </p:nvSpPr>
        <p:spPr>
          <a:xfrm>
            <a:off x="669036" y="4432046"/>
            <a:ext cx="9144000" cy="523220"/>
          </a:xfrm>
          <a:prstGeom prst="rect">
            <a:avLst/>
          </a:prstGeom>
          <a:solidFill>
            <a:schemeClr val="bg2"/>
          </a:solidFill>
        </p:spPr>
        <p:txBody>
          <a:bodyPr wrap="square">
            <a:spAutoFit/>
          </a:bodyPr>
          <a:lstStyle/>
          <a:p>
            <a:r>
              <a:rPr lang="en-US" sz="1400" dirty="0" err="1"/>
              <a:t>training_padded</a:t>
            </a:r>
            <a:r>
              <a:rPr lang="en-US" sz="1400" dirty="0"/>
              <a:t>=</a:t>
            </a:r>
            <a:r>
              <a:rPr lang="en-US" sz="1400" dirty="0" err="1"/>
              <a:t>pad_sequences</a:t>
            </a:r>
            <a:r>
              <a:rPr lang="en-US" sz="1400" dirty="0"/>
              <a:t>(</a:t>
            </a:r>
            <a:r>
              <a:rPr lang="en-US" sz="1400" dirty="0" err="1"/>
              <a:t>training_sequences</a:t>
            </a:r>
            <a:r>
              <a:rPr lang="en-US" sz="1400" dirty="0"/>
              <a:t>,   </a:t>
            </a:r>
            <a:r>
              <a:rPr lang="en-US" sz="1400" dirty="0" err="1"/>
              <a:t>maxlen</a:t>
            </a:r>
            <a:r>
              <a:rPr lang="en-US" sz="1400" dirty="0"/>
              <a:t>=</a:t>
            </a:r>
            <a:r>
              <a:rPr lang="en-US" sz="1400" dirty="0" err="1"/>
              <a:t>max_length</a:t>
            </a:r>
            <a:r>
              <a:rPr lang="en-US" sz="1400" dirty="0"/>
              <a:t>,    truncating=</a:t>
            </a:r>
            <a:r>
              <a:rPr lang="en-US" sz="1400" dirty="0" err="1"/>
              <a:t>trunc_type</a:t>
            </a:r>
            <a:r>
              <a:rPr lang="en-US" sz="1400" dirty="0"/>
              <a:t>)</a:t>
            </a:r>
          </a:p>
          <a:p>
            <a:r>
              <a:rPr lang="en-US" sz="1400" dirty="0" err="1"/>
              <a:t>testing_padded</a:t>
            </a:r>
            <a:r>
              <a:rPr lang="en-US" sz="1400" dirty="0"/>
              <a:t>=</a:t>
            </a:r>
            <a:r>
              <a:rPr lang="en-US" sz="1400" dirty="0" err="1"/>
              <a:t>pad_sequences</a:t>
            </a:r>
            <a:r>
              <a:rPr lang="en-US" sz="1400" dirty="0"/>
              <a:t>(</a:t>
            </a:r>
            <a:r>
              <a:rPr lang="en-US" sz="1400" dirty="0" err="1"/>
              <a:t>testing_sequences</a:t>
            </a:r>
            <a:r>
              <a:rPr lang="en-US" sz="1400" dirty="0"/>
              <a:t>,   </a:t>
            </a:r>
            <a:r>
              <a:rPr lang="en-US" sz="1400" dirty="0" err="1"/>
              <a:t>maxlen</a:t>
            </a:r>
            <a:r>
              <a:rPr lang="en-US" sz="1400" dirty="0"/>
              <a:t>=</a:t>
            </a:r>
            <a:r>
              <a:rPr lang="en-US" sz="1400" dirty="0" err="1"/>
              <a:t>max_length</a:t>
            </a:r>
            <a:r>
              <a:rPr lang="en-US" sz="1400" dirty="0"/>
              <a:t>,    truncating=</a:t>
            </a:r>
            <a:r>
              <a:rPr lang="en-US" sz="1400" dirty="0" err="1"/>
              <a:t>trunc_type</a:t>
            </a:r>
            <a:r>
              <a:rPr lang="en-US" sz="1400" dirty="0"/>
              <a:t>)</a:t>
            </a:r>
          </a:p>
        </p:txBody>
      </p:sp>
    </p:spTree>
    <p:extLst>
      <p:ext uri="{BB962C8B-B14F-4D97-AF65-F5344CB8AC3E}">
        <p14:creationId xmlns:p14="http://schemas.microsoft.com/office/powerpoint/2010/main" val="27458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964760" y="804328"/>
            <a:ext cx="6091312" cy="1205821"/>
          </a:xfrm>
        </p:spPr>
        <p:txBody>
          <a:bodyPr vert="horz" lIns="91440" tIns="45720" rIns="91440" bIns="45720" rtlCol="0">
            <a:normAutofit/>
          </a:bodyPr>
          <a:lstStyle/>
          <a:p>
            <a:r>
              <a:rPr lang="en-US" sz="4000" b="1">
                <a:solidFill>
                  <a:srgbClr val="FEFFFF"/>
                </a:solidFill>
                <a:latin typeface="+mn-lt"/>
              </a:rPr>
              <a:t>Basic Emotions</a:t>
            </a:r>
          </a:p>
        </p:txBody>
      </p:sp>
      <p:sp>
        <p:nvSpPr>
          <p:cNvPr id="4" name="Content Placeholder 3">
            <a:extLst>
              <a:ext uri="{FF2B5EF4-FFF2-40B4-BE49-F238E27FC236}">
                <a16:creationId xmlns:a16="http://schemas.microsoft.com/office/drawing/2014/main" id="{FAE53087-1778-024C-B167-23E24E5546EA}"/>
              </a:ext>
            </a:extLst>
          </p:cNvPr>
          <p:cNvSpPr>
            <a:spLocks noGrp="1"/>
          </p:cNvSpPr>
          <p:nvPr>
            <p:ph idx="1"/>
          </p:nvPr>
        </p:nvSpPr>
        <p:spPr>
          <a:xfrm>
            <a:off x="1282189" y="2494450"/>
            <a:ext cx="5773883" cy="3563159"/>
          </a:xfrm>
        </p:spPr>
        <p:txBody>
          <a:bodyPr>
            <a:normAutofit/>
          </a:bodyPr>
          <a:lstStyle/>
          <a:p>
            <a:pPr marL="0" indent="0">
              <a:buNone/>
            </a:pPr>
            <a:r>
              <a:rPr lang="en-US" sz="2000"/>
              <a:t>During the 1970s, psychologist Paul Eckman identified six basic emotions that he suggested were universally experienced in all human cultures. </a:t>
            </a:r>
          </a:p>
          <a:p>
            <a:pPr marL="0" indent="0">
              <a:buNone/>
            </a:pPr>
            <a:endParaRPr lang="en-US" sz="2000"/>
          </a:p>
          <a:p>
            <a:pPr marL="0" indent="0">
              <a:buNone/>
            </a:pPr>
            <a:r>
              <a:rPr lang="en-US" sz="2000"/>
              <a:t>The emotions he identified were happiness, sadness, disgust, fear, surprise, and anger. </a:t>
            </a:r>
          </a:p>
          <a:p>
            <a:pPr marL="0" indent="0">
              <a:buNone/>
            </a:pPr>
            <a:endParaRPr lang="en-US" sz="2000"/>
          </a:p>
          <a:p>
            <a:pPr marL="0" indent="0">
              <a:buNone/>
            </a:pPr>
            <a:r>
              <a:rPr lang="en-US" sz="2000"/>
              <a:t>He later expanded his list of basic emotions to include such things as pride, shame, embarrassment, and excitement.</a:t>
            </a:r>
          </a:p>
        </p:txBody>
      </p:sp>
      <p:pic>
        <p:nvPicPr>
          <p:cNvPr id="8" name="Picture 7" descr="Diagram&#10;&#10;Description automatically generated">
            <a:extLst>
              <a:ext uri="{FF2B5EF4-FFF2-40B4-BE49-F238E27FC236}">
                <a16:creationId xmlns:a16="http://schemas.microsoft.com/office/drawing/2014/main" id="{9523E4F3-800A-4F48-BBBD-11B123223806}"/>
              </a:ext>
            </a:extLst>
          </p:cNvPr>
          <p:cNvPicPr>
            <a:picLocks noChangeAspect="1"/>
          </p:cNvPicPr>
          <p:nvPr/>
        </p:nvPicPr>
        <p:blipFill rotWithShape="1">
          <a:blip r:embed="rId2"/>
          <a:srcRect l="3693" r="6528" b="-5"/>
          <a:stretch/>
        </p:blipFill>
        <p:spPr>
          <a:xfrm>
            <a:off x="8024706" y="746770"/>
            <a:ext cx="3343407" cy="2480796"/>
          </a:xfrm>
          <a:prstGeom prst="rect">
            <a:avLst/>
          </a:prstGeom>
        </p:spPr>
      </p:pic>
      <p:pic>
        <p:nvPicPr>
          <p:cNvPr id="17" name="Content Placeholder 4" descr="A picture containing pinwheel, outdoor object&#10;&#10;Description automatically generated">
            <a:extLst>
              <a:ext uri="{FF2B5EF4-FFF2-40B4-BE49-F238E27FC236}">
                <a16:creationId xmlns:a16="http://schemas.microsoft.com/office/drawing/2014/main" id="{BE482EB8-34B4-7252-87BB-4128A3360375}"/>
              </a:ext>
            </a:extLst>
          </p:cNvPr>
          <p:cNvPicPr>
            <a:picLocks noChangeAspect="1"/>
          </p:cNvPicPr>
          <p:nvPr/>
        </p:nvPicPr>
        <p:blipFill rotWithShape="1">
          <a:blip r:embed="rId3"/>
          <a:srcRect r="1" b="1799"/>
          <a:stretch/>
        </p:blipFill>
        <p:spPr>
          <a:xfrm>
            <a:off x="7885216" y="3106886"/>
            <a:ext cx="3800103" cy="3788607"/>
          </a:xfrm>
          <a:prstGeom prst="rect">
            <a:avLst/>
          </a:prstGeom>
        </p:spPr>
      </p:pic>
      <p:sp>
        <p:nvSpPr>
          <p:cNvPr id="11" name="Slide Number Placeholder 10">
            <a:extLst>
              <a:ext uri="{FF2B5EF4-FFF2-40B4-BE49-F238E27FC236}">
                <a16:creationId xmlns:a16="http://schemas.microsoft.com/office/drawing/2014/main" id="{972DF38C-6C04-2949-9E1D-071EAE72C35E}"/>
              </a:ext>
            </a:extLst>
          </p:cNvPr>
          <p:cNvSpPr>
            <a:spLocks noGrp="1"/>
          </p:cNvSpPr>
          <p:nvPr>
            <p:ph type="sldNum" sz="quarter" idx="12"/>
          </p:nvPr>
        </p:nvSpPr>
        <p:spPr>
          <a:xfrm>
            <a:off x="10707624" y="6382512"/>
            <a:ext cx="685800" cy="320040"/>
          </a:xfrm>
        </p:spPr>
        <p:txBody>
          <a:bodyPr vert="horz" lIns="91440" tIns="45720" rIns="91440" bIns="45720" rtlCol="0">
            <a:normAutofit/>
          </a:bodyPr>
          <a:lstStyle/>
          <a:p>
            <a:pPr>
              <a:spcAft>
                <a:spcPts val="600"/>
              </a:spcAft>
              <a:defRPr/>
            </a:pPr>
            <a:fld id="{AE494E70-62F5-044D-A380-E72F79C77AB4}" type="slidenum">
              <a:rPr lang="en-US" sz="1000">
                <a:latin typeface="Calibri" panose="020F0502020204030204"/>
              </a:rPr>
              <a:pPr>
                <a:spcAft>
                  <a:spcPts val="600"/>
                </a:spcAft>
                <a:defRPr/>
              </a:pPr>
              <a:t>7</a:t>
            </a:fld>
            <a:endParaRPr lang="en-US" sz="1000">
              <a:latin typeface="Calibri" panose="020F0502020204030204"/>
            </a:endParaRPr>
          </a:p>
        </p:txBody>
      </p:sp>
    </p:spTree>
    <p:extLst>
      <p:ext uri="{BB962C8B-B14F-4D97-AF65-F5344CB8AC3E}">
        <p14:creationId xmlns:p14="http://schemas.microsoft.com/office/powerpoint/2010/main" val="3050123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Autofit/>
          </a:bodyPr>
          <a:lstStyle/>
          <a:p>
            <a:r>
              <a:rPr lang="en-US" b="1" dirty="0">
                <a:latin typeface="+mn-lt"/>
              </a:rPr>
              <a:t>Continue coding!</a:t>
            </a: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70</a:t>
            </a:fld>
            <a:endParaRPr lang="en-US"/>
          </a:p>
        </p:txBody>
      </p:sp>
      <p:sp>
        <p:nvSpPr>
          <p:cNvPr id="7" name="Rectangle 6">
            <a:extLst>
              <a:ext uri="{FF2B5EF4-FFF2-40B4-BE49-F238E27FC236}">
                <a16:creationId xmlns:a16="http://schemas.microsoft.com/office/drawing/2014/main" id="{27076D3F-078B-094B-ABFA-62E2E74D0FB7}"/>
              </a:ext>
            </a:extLst>
          </p:cNvPr>
          <p:cNvSpPr/>
          <p:nvPr/>
        </p:nvSpPr>
        <p:spPr>
          <a:xfrm>
            <a:off x="568605" y="1478058"/>
            <a:ext cx="9144000" cy="2246769"/>
          </a:xfrm>
          <a:prstGeom prst="rect">
            <a:avLst/>
          </a:prstGeom>
          <a:solidFill>
            <a:schemeClr val="bg2"/>
          </a:solidFill>
        </p:spPr>
        <p:txBody>
          <a:bodyPr wrap="square">
            <a:spAutoFit/>
          </a:bodyPr>
          <a:lstStyle/>
          <a:p>
            <a:r>
              <a:rPr lang="en-US" sz="1400" dirty="0"/>
              <a:t>model = </a:t>
            </a:r>
            <a:r>
              <a:rPr lang="en-US" sz="1400" dirty="0" err="1"/>
              <a:t>tf.keras.Sequential</a:t>
            </a:r>
            <a:r>
              <a:rPr lang="en-US" sz="1400" dirty="0"/>
              <a:t> ([</a:t>
            </a:r>
            <a:br>
              <a:rPr lang="en-US" sz="1400" dirty="0"/>
            </a:br>
            <a:r>
              <a:rPr lang="en-US" sz="1400" dirty="0" err="1"/>
              <a:t>tf.keras.layers.Embedding</a:t>
            </a:r>
            <a:r>
              <a:rPr lang="en-US" sz="1400" dirty="0"/>
              <a:t> (</a:t>
            </a:r>
            <a:r>
              <a:rPr lang="en-US" sz="1400" dirty="0" err="1"/>
              <a:t>vocab_size</a:t>
            </a:r>
            <a:r>
              <a:rPr lang="en-US" sz="1400" dirty="0"/>
              <a:t>, </a:t>
            </a:r>
            <a:r>
              <a:rPr lang="en-US" sz="1400" dirty="0" err="1"/>
              <a:t>embedding_dim</a:t>
            </a:r>
            <a:r>
              <a:rPr lang="en-US" sz="1400" dirty="0"/>
              <a:t>, </a:t>
            </a:r>
            <a:r>
              <a:rPr lang="en-US" sz="1400" dirty="0" err="1"/>
              <a:t>input_length</a:t>
            </a:r>
            <a:r>
              <a:rPr lang="en-US" sz="1400" dirty="0"/>
              <a:t>=</a:t>
            </a:r>
            <a:r>
              <a:rPr lang="en-US" sz="1400" dirty="0" err="1"/>
              <a:t>max_length</a:t>
            </a:r>
            <a:r>
              <a:rPr lang="en-US" sz="1400" dirty="0"/>
              <a:t>),</a:t>
            </a:r>
            <a:br>
              <a:rPr lang="en-US" sz="1400" dirty="0"/>
            </a:br>
            <a:r>
              <a:rPr lang="en-US" sz="1400" dirty="0" err="1"/>
              <a:t>tf.keras.layers.Flatten</a:t>
            </a:r>
            <a:r>
              <a:rPr lang="en-US" sz="1400" dirty="0"/>
              <a:t> ( ),</a:t>
            </a:r>
            <a:br>
              <a:rPr lang="en-US" sz="1400" dirty="0"/>
            </a:br>
            <a:r>
              <a:rPr lang="en-US" sz="1400" dirty="0" err="1"/>
              <a:t>tf.keras.layers.Dense</a:t>
            </a:r>
            <a:r>
              <a:rPr lang="en-US" sz="1400" dirty="0"/>
              <a:t> (6, activation='</a:t>
            </a:r>
            <a:r>
              <a:rPr lang="en-US" sz="1400" dirty="0" err="1"/>
              <a:t>relu</a:t>
            </a:r>
            <a:r>
              <a:rPr lang="en-US" sz="1400" dirty="0"/>
              <a:t>'),</a:t>
            </a:r>
            <a:br>
              <a:rPr lang="en-US" sz="1400" dirty="0"/>
            </a:br>
            <a:r>
              <a:rPr lang="en-US" sz="1400" dirty="0" err="1"/>
              <a:t>tf.keras.layers.Dense</a:t>
            </a:r>
            <a:r>
              <a:rPr lang="en-US" sz="1400" dirty="0"/>
              <a:t> (1, activation='sigmoid')</a:t>
            </a:r>
            <a:br>
              <a:rPr lang="en-US" sz="1400" dirty="0"/>
            </a:br>
            <a:r>
              <a:rPr lang="en-US" sz="1400" dirty="0"/>
              <a:t>])</a:t>
            </a:r>
          </a:p>
          <a:p>
            <a:endParaRPr lang="en-US" sz="1400" dirty="0"/>
          </a:p>
          <a:p>
            <a:endParaRPr lang="en-US" sz="1400" dirty="0"/>
          </a:p>
          <a:p>
            <a:r>
              <a:rPr lang="en-US" sz="1400" dirty="0" err="1"/>
              <a:t>model.compile</a:t>
            </a:r>
            <a:r>
              <a:rPr lang="en-US" sz="1400" dirty="0"/>
              <a:t>(loss='</a:t>
            </a:r>
            <a:r>
              <a:rPr lang="en-US" sz="1400" dirty="0" err="1"/>
              <a:t>binary_crossentropy</a:t>
            </a:r>
            <a:r>
              <a:rPr lang="en-US" sz="1400" dirty="0"/>
              <a:t>’,    optimizer='</a:t>
            </a:r>
            <a:r>
              <a:rPr lang="en-US" sz="1400" dirty="0" err="1"/>
              <a:t>adam</a:t>
            </a:r>
            <a:r>
              <a:rPr lang="en-US" sz="1400" dirty="0"/>
              <a:t>’,     metrics=['accuracy’])</a:t>
            </a:r>
          </a:p>
          <a:p>
            <a:r>
              <a:rPr lang="en-US" sz="1400" dirty="0" err="1"/>
              <a:t>model.summary</a:t>
            </a:r>
            <a:r>
              <a:rPr lang="en-US" sz="1400" dirty="0"/>
              <a:t>()</a:t>
            </a:r>
            <a:endParaRPr lang="en-US" sz="1400" dirty="0">
              <a:solidFill>
                <a:schemeClr val="accent2"/>
              </a:solidFill>
            </a:endParaRPr>
          </a:p>
        </p:txBody>
      </p:sp>
      <p:sp>
        <p:nvSpPr>
          <p:cNvPr id="15" name="Rectangle 14">
            <a:extLst>
              <a:ext uri="{FF2B5EF4-FFF2-40B4-BE49-F238E27FC236}">
                <a16:creationId xmlns:a16="http://schemas.microsoft.com/office/drawing/2014/main" id="{8738A056-C1B1-3F4B-8B38-05C47B036B29}"/>
              </a:ext>
            </a:extLst>
          </p:cNvPr>
          <p:cNvSpPr/>
          <p:nvPr/>
        </p:nvSpPr>
        <p:spPr>
          <a:xfrm>
            <a:off x="2118226" y="4815329"/>
            <a:ext cx="1845564" cy="10520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Corpus</a:t>
            </a:r>
          </a:p>
        </p:txBody>
      </p:sp>
      <p:sp>
        <p:nvSpPr>
          <p:cNvPr id="16" name="Rectangle 15">
            <a:extLst>
              <a:ext uri="{FF2B5EF4-FFF2-40B4-BE49-F238E27FC236}">
                <a16:creationId xmlns:a16="http://schemas.microsoft.com/office/drawing/2014/main" id="{D2739895-00A6-3944-94DE-579B0A9BA91F}"/>
              </a:ext>
            </a:extLst>
          </p:cNvPr>
          <p:cNvSpPr/>
          <p:nvPr/>
        </p:nvSpPr>
        <p:spPr>
          <a:xfrm>
            <a:off x="4632827" y="4815329"/>
            <a:ext cx="1845564" cy="105204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a:t>
            </a:r>
          </a:p>
        </p:txBody>
      </p:sp>
      <p:cxnSp>
        <p:nvCxnSpPr>
          <p:cNvPr id="17" name="Straight Arrow Connector 16">
            <a:extLst>
              <a:ext uri="{FF2B5EF4-FFF2-40B4-BE49-F238E27FC236}">
                <a16:creationId xmlns:a16="http://schemas.microsoft.com/office/drawing/2014/main" id="{582BF644-3458-6E4B-B702-303F6678CE8F}"/>
              </a:ext>
            </a:extLst>
          </p:cNvPr>
          <p:cNvCxnSpPr>
            <a:stCxn id="15" idx="3"/>
            <a:endCxn id="16" idx="1"/>
          </p:cNvCxnSpPr>
          <p:nvPr/>
        </p:nvCxnSpPr>
        <p:spPr>
          <a:xfrm>
            <a:off x="3963790" y="5341351"/>
            <a:ext cx="6690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74CB19F3-E874-EE48-B0B6-BA252226E844}"/>
              </a:ext>
            </a:extLst>
          </p:cNvPr>
          <p:cNvCxnSpPr>
            <a:cxnSpLocks/>
            <a:stCxn id="38" idx="6"/>
            <a:endCxn id="21" idx="1"/>
          </p:cNvCxnSpPr>
          <p:nvPr/>
        </p:nvCxnSpPr>
        <p:spPr>
          <a:xfrm>
            <a:off x="7213910" y="4161012"/>
            <a:ext cx="1208023" cy="1104729"/>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2968911-D26B-A840-8DC5-D12D363F196B}"/>
              </a:ext>
            </a:extLst>
          </p:cNvPr>
          <p:cNvSpPr/>
          <p:nvPr/>
        </p:nvSpPr>
        <p:spPr>
          <a:xfrm>
            <a:off x="8323955" y="5180627"/>
            <a:ext cx="669037" cy="581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3C764DD-4DDC-7E4E-BA85-11EAAA49D8C2}"/>
              </a:ext>
            </a:extLst>
          </p:cNvPr>
          <p:cNvCxnSpPr>
            <a:cxnSpLocks/>
            <a:stCxn id="33" idx="6"/>
            <a:endCxn id="21" idx="1"/>
          </p:cNvCxnSpPr>
          <p:nvPr/>
        </p:nvCxnSpPr>
        <p:spPr>
          <a:xfrm>
            <a:off x="7206205" y="4660920"/>
            <a:ext cx="1215728" cy="604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6A2DF7-E867-AB46-B17D-ED126369BB61}"/>
              </a:ext>
            </a:extLst>
          </p:cNvPr>
          <p:cNvCxnSpPr>
            <a:cxnSpLocks/>
            <a:stCxn id="34" idx="6"/>
            <a:endCxn id="21" idx="2"/>
          </p:cNvCxnSpPr>
          <p:nvPr/>
        </p:nvCxnSpPr>
        <p:spPr>
          <a:xfrm>
            <a:off x="7206205" y="5161786"/>
            <a:ext cx="1117750" cy="309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C435F5-1AE0-FD49-90D5-360C3815748C}"/>
              </a:ext>
            </a:extLst>
          </p:cNvPr>
          <p:cNvCxnSpPr>
            <a:cxnSpLocks/>
            <a:stCxn id="35" idx="6"/>
            <a:endCxn id="21" idx="2"/>
          </p:cNvCxnSpPr>
          <p:nvPr/>
        </p:nvCxnSpPr>
        <p:spPr>
          <a:xfrm flipV="1">
            <a:off x="7223753" y="5471225"/>
            <a:ext cx="1100202" cy="168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EA9DEC2-ACB1-3C4B-8FF0-757B61D2891E}"/>
              </a:ext>
            </a:extLst>
          </p:cNvPr>
          <p:cNvCxnSpPr>
            <a:cxnSpLocks/>
            <a:stCxn id="36" idx="6"/>
            <a:endCxn id="21" idx="3"/>
          </p:cNvCxnSpPr>
          <p:nvPr/>
        </p:nvCxnSpPr>
        <p:spPr>
          <a:xfrm flipV="1">
            <a:off x="7223753" y="5676708"/>
            <a:ext cx="1198180" cy="442959"/>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FB9D731-6657-F144-8184-DAB88A69B364}"/>
              </a:ext>
            </a:extLst>
          </p:cNvPr>
          <p:cNvSpPr/>
          <p:nvPr/>
        </p:nvSpPr>
        <p:spPr>
          <a:xfrm>
            <a:off x="6776547" y="4424057"/>
            <a:ext cx="429658" cy="473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AFEA8E8-1784-3B45-8467-3BB1752BBD00}"/>
              </a:ext>
            </a:extLst>
          </p:cNvPr>
          <p:cNvSpPr/>
          <p:nvPr/>
        </p:nvSpPr>
        <p:spPr>
          <a:xfrm>
            <a:off x="6776547" y="4924923"/>
            <a:ext cx="429658" cy="473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E494F5-3572-664F-A0AF-B7B24589ACB0}"/>
              </a:ext>
            </a:extLst>
          </p:cNvPr>
          <p:cNvSpPr/>
          <p:nvPr/>
        </p:nvSpPr>
        <p:spPr>
          <a:xfrm>
            <a:off x="6794095" y="5403355"/>
            <a:ext cx="429658" cy="473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9C3B50E-0848-5E43-9A15-3D663F94F650}"/>
              </a:ext>
            </a:extLst>
          </p:cNvPr>
          <p:cNvSpPr/>
          <p:nvPr/>
        </p:nvSpPr>
        <p:spPr>
          <a:xfrm>
            <a:off x="6794095" y="5882804"/>
            <a:ext cx="429658" cy="473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623BC87-0191-9646-A0E7-0351A7B6C5D6}"/>
              </a:ext>
            </a:extLst>
          </p:cNvPr>
          <p:cNvSpPr/>
          <p:nvPr/>
        </p:nvSpPr>
        <p:spPr>
          <a:xfrm>
            <a:off x="6794095" y="6373258"/>
            <a:ext cx="429658" cy="473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F3B05A9-7F1C-3844-842E-3E0CCF9C8B84}"/>
              </a:ext>
            </a:extLst>
          </p:cNvPr>
          <p:cNvSpPr/>
          <p:nvPr/>
        </p:nvSpPr>
        <p:spPr>
          <a:xfrm>
            <a:off x="6784252" y="3924149"/>
            <a:ext cx="429658" cy="473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FA6DE79-B2FD-DF4B-BA91-488F2B7A8EE1}"/>
              </a:ext>
            </a:extLst>
          </p:cNvPr>
          <p:cNvCxnSpPr>
            <a:cxnSpLocks/>
            <a:stCxn id="37" idx="6"/>
            <a:endCxn id="21" idx="3"/>
          </p:cNvCxnSpPr>
          <p:nvPr/>
        </p:nvCxnSpPr>
        <p:spPr>
          <a:xfrm flipV="1">
            <a:off x="7223753" y="5676708"/>
            <a:ext cx="1198180" cy="933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1767F1-AB5B-944F-AD36-AF4B164A79AF}"/>
              </a:ext>
            </a:extLst>
          </p:cNvPr>
          <p:cNvCxnSpPr>
            <a:cxnSpLocks/>
            <a:stCxn id="21" idx="6"/>
          </p:cNvCxnSpPr>
          <p:nvPr/>
        </p:nvCxnSpPr>
        <p:spPr>
          <a:xfrm flipV="1">
            <a:off x="8992992" y="5471224"/>
            <a:ext cx="71961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122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297762" y="329184"/>
            <a:ext cx="6251110" cy="1783080"/>
          </a:xfrm>
        </p:spPr>
        <p:txBody>
          <a:bodyPr anchor="b">
            <a:normAutofit/>
          </a:bodyPr>
          <a:lstStyle/>
          <a:p>
            <a:r>
              <a:rPr lang="en-US" sz="5400" b="1" dirty="0">
                <a:latin typeface="+mn-lt"/>
              </a:rPr>
              <a:t>Very Expensive to work with DL</a:t>
            </a:r>
          </a:p>
        </p:txBody>
      </p:sp>
      <p:pic>
        <p:nvPicPr>
          <p:cNvPr id="8" name="Picture 7" descr="Electronic circuit board">
            <a:extLst>
              <a:ext uri="{FF2B5EF4-FFF2-40B4-BE49-F238E27FC236}">
                <a16:creationId xmlns:a16="http://schemas.microsoft.com/office/drawing/2014/main" id="{10041082-0EB1-82B4-052D-302F35CC8224}"/>
              </a:ext>
            </a:extLst>
          </p:cNvPr>
          <p:cNvPicPr>
            <a:picLocks noChangeAspect="1"/>
          </p:cNvPicPr>
          <p:nvPr/>
        </p:nvPicPr>
        <p:blipFill rotWithShape="1">
          <a:blip r:embed="rId2"/>
          <a:srcRect l="43250" r="1141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96B662F-21F5-7A4B-96D4-BDB1074CA309}"/>
              </a:ext>
            </a:extLst>
          </p:cNvPr>
          <p:cNvSpPr>
            <a:spLocks noGrp="1"/>
          </p:cNvSpPr>
          <p:nvPr>
            <p:ph idx="1"/>
          </p:nvPr>
        </p:nvSpPr>
        <p:spPr>
          <a:xfrm>
            <a:off x="5297762" y="2706624"/>
            <a:ext cx="6251110" cy="3483864"/>
          </a:xfrm>
        </p:spPr>
        <p:txBody>
          <a:bodyPr>
            <a:normAutofit/>
          </a:bodyPr>
          <a:lstStyle/>
          <a:p>
            <a:r>
              <a:rPr lang="en-US" sz="1700"/>
              <a:t>Training a natural language model can be expensive. It requires lots of data that data needs to be labelled by humans, and it can take lot of time to train on expensive hardware. </a:t>
            </a:r>
          </a:p>
          <a:p>
            <a:endParaRPr lang="en-US" sz="1700"/>
          </a:p>
          <a:p>
            <a:r>
              <a:rPr lang="en-US" sz="1700"/>
              <a:t>GPT-2, a benchmark-setting language model released in 2019 by Open AI, is </a:t>
            </a:r>
            <a:r>
              <a:rPr lang="en-US" sz="1700" u="sng">
                <a:hlinkClick r:id="rId3">
                  <a:extLst>
                    <a:ext uri="{A12FA001-AC4F-418D-AE19-62706E023703}">
                      <ahyp:hlinkClr xmlns:ahyp="http://schemas.microsoft.com/office/drawing/2018/hyperlinkcolor" val="tx"/>
                    </a:ext>
                  </a:extLst>
                </a:hlinkClick>
              </a:rPr>
              <a:t>estimated to have cost around $1.6m to train</a:t>
            </a:r>
            <a:r>
              <a:rPr lang="en-US" sz="1700"/>
              <a:t>. </a:t>
            </a:r>
          </a:p>
          <a:p>
            <a:endParaRPr lang="en-US" sz="1700"/>
          </a:p>
          <a:p>
            <a:r>
              <a:rPr lang="en-US" sz="1700"/>
              <a:t>With costs like that, how is anybody going to compete with Open AI or any of the other organizations doing research in the NLP space?</a:t>
            </a: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a:xfrm>
            <a:off x="10052978" y="6356350"/>
            <a:ext cx="1300821" cy="365125"/>
          </a:xfrm>
        </p:spPr>
        <p:txBody>
          <a:bodyPr>
            <a:normAutofit/>
          </a:bodyPr>
          <a:lstStyle/>
          <a:p>
            <a:pPr>
              <a:spcAft>
                <a:spcPts val="600"/>
              </a:spcAft>
            </a:pPr>
            <a:fld id="{AE494E70-62F5-044D-A380-E72F79C77AB4}" type="slidenum">
              <a:rPr lang="en-US" smtClean="0"/>
              <a:pPr>
                <a:spcAft>
                  <a:spcPts val="600"/>
                </a:spcAft>
              </a:pPr>
              <a:t>71</a:t>
            </a:fld>
            <a:endParaRPr lang="en-US"/>
          </a:p>
        </p:txBody>
      </p:sp>
    </p:spTree>
    <p:extLst>
      <p:ext uri="{BB962C8B-B14F-4D97-AF65-F5344CB8AC3E}">
        <p14:creationId xmlns:p14="http://schemas.microsoft.com/office/powerpoint/2010/main" val="2651640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5297762" y="329184"/>
            <a:ext cx="6251110" cy="1783080"/>
          </a:xfrm>
        </p:spPr>
        <p:txBody>
          <a:bodyPr anchor="b">
            <a:normAutofit/>
          </a:bodyPr>
          <a:lstStyle/>
          <a:p>
            <a:r>
              <a:rPr lang="en-US" sz="5400" b="1" dirty="0">
                <a:latin typeface="+mn-lt"/>
              </a:rPr>
              <a:t>Good News</a:t>
            </a:r>
          </a:p>
        </p:txBody>
      </p:sp>
      <p:pic>
        <p:nvPicPr>
          <p:cNvPr id="7" name="Picture 6">
            <a:extLst>
              <a:ext uri="{FF2B5EF4-FFF2-40B4-BE49-F238E27FC236}">
                <a16:creationId xmlns:a16="http://schemas.microsoft.com/office/drawing/2014/main" id="{1CE08734-CCF3-D74C-A30E-ACC8D586D7A2}"/>
              </a:ext>
            </a:extLst>
          </p:cNvPr>
          <p:cNvPicPr>
            <a:picLocks noChangeAspect="1"/>
          </p:cNvPicPr>
          <p:nvPr/>
        </p:nvPicPr>
        <p:blipFill rotWithShape="1">
          <a:blip r:embed="rId2"/>
          <a:srcRect l="24004" r="2506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Content Placeholder 4">
            <a:extLst>
              <a:ext uri="{FF2B5EF4-FFF2-40B4-BE49-F238E27FC236}">
                <a16:creationId xmlns:a16="http://schemas.microsoft.com/office/drawing/2014/main" id="{B96B662F-21F5-7A4B-96D4-BDB1074CA309}"/>
              </a:ext>
            </a:extLst>
          </p:cNvPr>
          <p:cNvSpPr>
            <a:spLocks noGrp="1"/>
          </p:cNvSpPr>
          <p:nvPr>
            <p:ph idx="1"/>
          </p:nvPr>
        </p:nvSpPr>
        <p:spPr>
          <a:xfrm>
            <a:off x="5297762" y="2706624"/>
            <a:ext cx="6251110" cy="3483864"/>
          </a:xfrm>
        </p:spPr>
        <p:txBody>
          <a:bodyPr>
            <a:normAutofit/>
          </a:bodyPr>
          <a:lstStyle/>
          <a:p>
            <a:r>
              <a:rPr lang="en-US" sz="2200" dirty="0"/>
              <a:t>You don’t need to compete with them. </a:t>
            </a:r>
          </a:p>
          <a:p>
            <a:pPr marL="0" indent="0">
              <a:buNone/>
            </a:pPr>
            <a:endParaRPr lang="en-US" sz="2200" dirty="0"/>
          </a:p>
          <a:p>
            <a:r>
              <a:rPr lang="en-US" sz="2200" dirty="0"/>
              <a:t>You can download these pre-trained language models </a:t>
            </a:r>
            <a:r>
              <a:rPr lang="en-US" sz="2200" dirty="0">
                <a:solidFill>
                  <a:srgbClr val="0070C0"/>
                </a:solidFill>
              </a:rPr>
              <a:t>for free </a:t>
            </a:r>
            <a:r>
              <a:rPr lang="en-US" sz="2200" dirty="0"/>
              <a:t>on the internet, pre-trained on enormous datasets and ready to go.</a:t>
            </a:r>
          </a:p>
          <a:p>
            <a:endParaRPr lang="en-US" sz="2200" dirty="0"/>
          </a:p>
          <a:p>
            <a:r>
              <a:rPr lang="en-US" sz="2200" dirty="0"/>
              <a:t>What’s even better is that you can </a:t>
            </a:r>
            <a:r>
              <a:rPr lang="en-US" sz="2200" dirty="0">
                <a:solidFill>
                  <a:srgbClr val="0070C0"/>
                </a:solidFill>
              </a:rPr>
              <a:t>fine-tune</a:t>
            </a:r>
            <a:r>
              <a:rPr lang="en-US" sz="2200" dirty="0"/>
              <a:t> these models really quickly to work on the nuances of your specific dataset.</a:t>
            </a: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a:xfrm>
            <a:off x="10052978" y="6356350"/>
            <a:ext cx="1300821" cy="365125"/>
          </a:xfrm>
        </p:spPr>
        <p:txBody>
          <a:bodyPr>
            <a:normAutofit/>
          </a:bodyPr>
          <a:lstStyle/>
          <a:p>
            <a:pPr>
              <a:spcAft>
                <a:spcPts val="600"/>
              </a:spcAft>
            </a:pPr>
            <a:fld id="{AE494E70-62F5-044D-A380-E72F79C77AB4}" type="slidenum">
              <a:rPr lang="en-US" smtClean="0"/>
              <a:pPr>
                <a:spcAft>
                  <a:spcPts val="600"/>
                </a:spcAft>
              </a:pPr>
              <a:t>72</a:t>
            </a:fld>
            <a:endParaRPr lang="en-US"/>
          </a:p>
        </p:txBody>
      </p:sp>
    </p:spTree>
    <p:extLst>
      <p:ext uri="{BB962C8B-B14F-4D97-AF65-F5344CB8AC3E}">
        <p14:creationId xmlns:p14="http://schemas.microsoft.com/office/powerpoint/2010/main" val="2448674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n-lt"/>
                <a:ea typeface="+mj-ea"/>
                <a:cs typeface="+mj-cs"/>
              </a:rPr>
              <a:t>Transfer Learning</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Diagram&#10;&#10;Description automatically generated">
            <a:extLst>
              <a:ext uri="{FF2B5EF4-FFF2-40B4-BE49-F238E27FC236}">
                <a16:creationId xmlns:a16="http://schemas.microsoft.com/office/drawing/2014/main" id="{6CAA7D9D-BBCE-F149-B3D7-70E334EB7379}"/>
              </a:ext>
            </a:extLst>
          </p:cNvPr>
          <p:cNvPicPr>
            <a:picLocks noGrp="1" noChangeAspect="1"/>
          </p:cNvPicPr>
          <p:nvPr>
            <p:ph idx="1"/>
          </p:nvPr>
        </p:nvPicPr>
        <p:blipFill>
          <a:blip r:embed="rId2"/>
          <a:stretch>
            <a:fillRect/>
          </a:stretch>
        </p:blipFill>
        <p:spPr>
          <a:xfrm>
            <a:off x="4654296" y="1485374"/>
            <a:ext cx="7214616" cy="3859819"/>
          </a:xfrm>
          <a:prstGeom prst="rect">
            <a:avLst/>
          </a:prstGeom>
        </p:spPr>
      </p:pic>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494E70-62F5-044D-A380-E72F79C77AB4}" type="slidenum">
              <a:rPr lang="en-US"/>
              <a:pPr>
                <a:spcAft>
                  <a:spcPts val="600"/>
                </a:spcAft>
              </a:pPr>
              <a:t>73</a:t>
            </a:fld>
            <a:endParaRPr lang="en-US"/>
          </a:p>
        </p:txBody>
      </p:sp>
    </p:spTree>
    <p:extLst>
      <p:ext uri="{BB962C8B-B14F-4D97-AF65-F5344CB8AC3E}">
        <p14:creationId xmlns:p14="http://schemas.microsoft.com/office/powerpoint/2010/main" val="3908373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630936" y="639520"/>
            <a:ext cx="3429000" cy="1719072"/>
          </a:xfrm>
        </p:spPr>
        <p:txBody>
          <a:bodyPr anchor="b">
            <a:normAutofit/>
          </a:bodyPr>
          <a:lstStyle/>
          <a:p>
            <a:pPr fontAlgn="base"/>
            <a:r>
              <a:rPr lang="en-US" sz="3800" b="1" dirty="0">
                <a:latin typeface="+mn-lt"/>
              </a:rPr>
              <a:t>Why Transfer Learning Now?</a:t>
            </a:r>
          </a:p>
        </p:txBody>
      </p:sp>
      <p:sp>
        <p:nvSpPr>
          <p:cNvPr id="21" name="Content Placeholder 20">
            <a:extLst>
              <a:ext uri="{FF2B5EF4-FFF2-40B4-BE49-F238E27FC236}">
                <a16:creationId xmlns:a16="http://schemas.microsoft.com/office/drawing/2014/main" id="{0D9EC1F6-A370-EE45-B6A5-59D185F942E0}"/>
              </a:ext>
            </a:extLst>
          </p:cNvPr>
          <p:cNvSpPr>
            <a:spLocks noGrp="1"/>
          </p:cNvSpPr>
          <p:nvPr>
            <p:ph idx="1"/>
          </p:nvPr>
        </p:nvSpPr>
        <p:spPr>
          <a:xfrm>
            <a:off x="396545" y="2817875"/>
            <a:ext cx="3748559" cy="3410712"/>
          </a:xfrm>
        </p:spPr>
        <p:txBody>
          <a:bodyPr anchor="t">
            <a:noAutofit/>
          </a:bodyPr>
          <a:lstStyle/>
          <a:p>
            <a:pPr marL="0" indent="0" algn="ctr">
              <a:buNone/>
            </a:pPr>
            <a:r>
              <a:rPr lang="en-US" sz="2400" dirty="0"/>
              <a:t>Andrew Ng, chief scientist at Baidu and professor at Stanford, said during </a:t>
            </a:r>
            <a:r>
              <a:rPr lang="en-US" sz="2400" dirty="0">
                <a:solidFill>
                  <a:srgbClr val="0070C0"/>
                </a:solidFill>
                <a:hlinkClick r:id="rId2">
                  <a:extLst>
                    <a:ext uri="{A12FA001-AC4F-418D-AE19-62706E023703}">
                      <ahyp:hlinkClr xmlns:ahyp="http://schemas.microsoft.com/office/drawing/2018/hyperlinkcolor" val="tx"/>
                    </a:ext>
                  </a:extLst>
                </a:hlinkClick>
              </a:rPr>
              <a:t>his widely popular NIPS 2016 tutorial</a:t>
            </a:r>
            <a:r>
              <a:rPr lang="en-US" sz="2400" dirty="0"/>
              <a:t> that transfer learning will be -- after supervised learning -- the next driver of ML commercial success.</a:t>
            </a:r>
          </a:p>
        </p:txBody>
      </p:sp>
      <p:pic>
        <p:nvPicPr>
          <p:cNvPr id="26" name="Picture 25" descr="A person with the mouth open&#10;&#10;Description automatically generated with low confidence">
            <a:extLst>
              <a:ext uri="{FF2B5EF4-FFF2-40B4-BE49-F238E27FC236}">
                <a16:creationId xmlns:a16="http://schemas.microsoft.com/office/drawing/2014/main" id="{E0A3CD16-ECFC-AB44-A9EF-2223BE2C7274}"/>
              </a:ext>
            </a:extLst>
          </p:cNvPr>
          <p:cNvPicPr>
            <a:picLocks noChangeAspect="1"/>
          </p:cNvPicPr>
          <p:nvPr/>
        </p:nvPicPr>
        <p:blipFill>
          <a:blip r:embed="rId3"/>
          <a:stretch>
            <a:fillRect/>
          </a:stretch>
        </p:blipFill>
        <p:spPr>
          <a:xfrm>
            <a:off x="4654296" y="848735"/>
            <a:ext cx="6903720" cy="5160530"/>
          </a:xfrm>
          <a:prstGeom prst="rect">
            <a:avLst/>
          </a:prstGeom>
        </p:spPr>
      </p:pic>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smtClean="0"/>
              <a:pPr>
                <a:spcAft>
                  <a:spcPts val="600"/>
                </a:spcAft>
              </a:pPr>
              <a:t>74</a:t>
            </a:fld>
            <a:endParaRPr lang="en-US"/>
          </a:p>
        </p:txBody>
      </p:sp>
    </p:spTree>
    <p:extLst>
      <p:ext uri="{BB962C8B-B14F-4D97-AF65-F5344CB8AC3E}">
        <p14:creationId xmlns:p14="http://schemas.microsoft.com/office/powerpoint/2010/main" val="23095534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oy, doll&#10;&#10;Description automatically generated">
            <a:extLst>
              <a:ext uri="{FF2B5EF4-FFF2-40B4-BE49-F238E27FC236}">
                <a16:creationId xmlns:a16="http://schemas.microsoft.com/office/drawing/2014/main" id="{FF7A925D-5EDC-304A-A999-75B329F9B6D5}"/>
              </a:ext>
            </a:extLst>
          </p:cNvPr>
          <p:cNvPicPr>
            <a:picLocks noChangeAspect="1"/>
          </p:cNvPicPr>
          <p:nvPr/>
        </p:nvPicPr>
        <p:blipFill rotWithShape="1">
          <a:blip r:embed="rId2"/>
          <a:srcRect/>
          <a:stretch/>
        </p:blipFill>
        <p:spPr>
          <a:xfrm>
            <a:off x="20" y="10"/>
            <a:ext cx="12191998" cy="6858000"/>
          </a:xfrm>
          <a:prstGeom prst="rect">
            <a:avLst/>
          </a:prstGeom>
        </p:spPr>
      </p:pic>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139251" y="371501"/>
            <a:ext cx="3852041" cy="1834056"/>
          </a:xfrm>
        </p:spPr>
        <p:txBody>
          <a:bodyPr vert="horz" lIns="91440" tIns="45720" rIns="91440" bIns="45720" rtlCol="0" anchor="b">
            <a:normAutofit/>
          </a:bodyPr>
          <a:lstStyle/>
          <a:p>
            <a:pPr algn="ctr"/>
            <a:r>
              <a:rPr lang="en-US" sz="4800" b="1" dirty="0">
                <a:latin typeface="+mn-lt"/>
              </a:rPr>
              <a:t>Advanced Topics</a:t>
            </a:r>
          </a:p>
        </p:txBody>
      </p:sp>
      <p:sp>
        <p:nvSpPr>
          <p:cNvPr id="5" name="Content Placeholder 4">
            <a:extLst>
              <a:ext uri="{FF2B5EF4-FFF2-40B4-BE49-F238E27FC236}">
                <a16:creationId xmlns:a16="http://schemas.microsoft.com/office/drawing/2014/main" id="{B96B662F-21F5-7A4B-96D4-BDB1074CA309}"/>
              </a:ext>
            </a:extLst>
          </p:cNvPr>
          <p:cNvSpPr>
            <a:spLocks noGrp="1"/>
          </p:cNvSpPr>
          <p:nvPr>
            <p:ph idx="1"/>
          </p:nvPr>
        </p:nvSpPr>
        <p:spPr>
          <a:xfrm>
            <a:off x="7900140" y="2417414"/>
            <a:ext cx="4330262" cy="683284"/>
          </a:xfrm>
        </p:spPr>
        <p:txBody>
          <a:bodyPr vert="horz" lIns="91440" tIns="45720" rIns="91440" bIns="45720" rtlCol="0">
            <a:normAutofit/>
          </a:bodyPr>
          <a:lstStyle/>
          <a:p>
            <a:pPr marL="0" indent="0" algn="ctr">
              <a:buNone/>
            </a:pPr>
            <a:r>
              <a:rPr lang="en-US" sz="2000" b="1" dirty="0"/>
              <a:t>Applying BERT and </a:t>
            </a:r>
            <a:r>
              <a:rPr lang="en-US" sz="2000" b="1" dirty="0" err="1"/>
              <a:t>RoBERTa</a:t>
            </a:r>
            <a:endParaRPr lang="en-US" sz="2000" b="1" dirty="0"/>
          </a:p>
        </p:txBody>
      </p:sp>
    </p:spTree>
    <p:extLst>
      <p:ext uri="{BB962C8B-B14F-4D97-AF65-F5344CB8AC3E}">
        <p14:creationId xmlns:p14="http://schemas.microsoft.com/office/powerpoint/2010/main" val="296843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rmAutofit/>
          </a:bodyPr>
          <a:lstStyle/>
          <a:p>
            <a:r>
              <a:rPr lang="en-US" sz="5400" b="1">
                <a:latin typeface="+mn-lt"/>
              </a:rPr>
              <a:t>BERT vs RoBERTa</a:t>
            </a:r>
            <a:endParaRPr lang="en-US" sz="5400" b="1" dirty="0">
              <a:latin typeface="+mn-lt"/>
            </a:endParaRP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76</a:t>
            </a:fld>
            <a:endParaRPr lang="en-US"/>
          </a:p>
        </p:txBody>
      </p:sp>
      <p:sp>
        <p:nvSpPr>
          <p:cNvPr id="21" name="Content Placeholder 20">
            <a:extLst>
              <a:ext uri="{FF2B5EF4-FFF2-40B4-BE49-F238E27FC236}">
                <a16:creationId xmlns:a16="http://schemas.microsoft.com/office/drawing/2014/main" id="{0D9EC1F6-A370-EE45-B6A5-59D185F942E0}"/>
              </a:ext>
            </a:extLst>
          </p:cNvPr>
          <p:cNvSpPr>
            <a:spLocks noGrp="1"/>
          </p:cNvSpPr>
          <p:nvPr>
            <p:ph idx="1"/>
          </p:nvPr>
        </p:nvSpPr>
        <p:spPr>
          <a:xfrm>
            <a:off x="838200" y="1825625"/>
            <a:ext cx="5901817" cy="4351338"/>
          </a:xfrm>
        </p:spPr>
        <p:txBody>
          <a:bodyPr>
            <a:normAutofit fontScale="92500" lnSpcReduction="20000"/>
          </a:bodyPr>
          <a:lstStyle/>
          <a:p>
            <a:r>
              <a:rPr lang="en-US" b="1" dirty="0"/>
              <a:t>Open Source </a:t>
            </a:r>
            <a:r>
              <a:rPr lang="en-US" b="1" dirty="0">
                <a:solidFill>
                  <a:srgbClr val="0070C0"/>
                </a:solidFill>
              </a:rPr>
              <a:t>BERT</a:t>
            </a:r>
            <a:r>
              <a:rPr lang="en-US" b="1" dirty="0"/>
              <a:t> by </a:t>
            </a:r>
            <a:r>
              <a:rPr lang="en-US" b="1" dirty="0">
                <a:solidFill>
                  <a:srgbClr val="FF0000"/>
                </a:solidFill>
              </a:rPr>
              <a:t>Google</a:t>
            </a:r>
            <a:r>
              <a:rPr lang="en-US" b="1" dirty="0"/>
              <a:t>: </a:t>
            </a:r>
            <a:r>
              <a:rPr lang="en-US" dirty="0"/>
              <a:t>Bidirectional Encoder Representations from Transformers, or BERT, is a self-supervised method </a:t>
            </a:r>
            <a:r>
              <a:rPr lang="en-US" b="1" dirty="0"/>
              <a:t>released by Google in 2018.</a:t>
            </a:r>
            <a:endParaRPr lang="en-US" dirty="0"/>
          </a:p>
          <a:p>
            <a:endParaRPr lang="en-US" dirty="0"/>
          </a:p>
          <a:p>
            <a:r>
              <a:rPr lang="en-US" b="1" dirty="0"/>
              <a:t>Beginning of the Optimization of BERT: Introduction to </a:t>
            </a:r>
            <a:r>
              <a:rPr lang="en-US" b="1" dirty="0" err="1"/>
              <a:t>RoBERTa</a:t>
            </a:r>
            <a:endParaRPr lang="en-US" b="1" dirty="0"/>
          </a:p>
          <a:p>
            <a:endParaRPr lang="en-US" b="1" dirty="0"/>
          </a:p>
          <a:p>
            <a:r>
              <a:rPr lang="en-US" b="1" dirty="0">
                <a:solidFill>
                  <a:srgbClr val="FF0000"/>
                </a:solidFill>
              </a:rPr>
              <a:t>Facebook</a:t>
            </a:r>
            <a:r>
              <a:rPr lang="en-US" b="1" dirty="0"/>
              <a:t>’s </a:t>
            </a:r>
            <a:r>
              <a:rPr lang="en-US" b="1" dirty="0" err="1">
                <a:solidFill>
                  <a:srgbClr val="0070C0"/>
                </a:solidFill>
              </a:rPr>
              <a:t>RoBERTa</a:t>
            </a:r>
            <a:r>
              <a:rPr lang="en-US" b="1" dirty="0"/>
              <a:t>: An optimized method for pretraining self-supervised NLP systems</a:t>
            </a:r>
            <a:br>
              <a:rPr lang="en-US" dirty="0"/>
            </a:br>
            <a:endParaRPr lang="en-US" dirty="0"/>
          </a:p>
        </p:txBody>
      </p:sp>
      <p:pic>
        <p:nvPicPr>
          <p:cNvPr id="7" name="Picture 6" descr="Diagram&#10;&#10;Description automatically generated">
            <a:extLst>
              <a:ext uri="{FF2B5EF4-FFF2-40B4-BE49-F238E27FC236}">
                <a16:creationId xmlns:a16="http://schemas.microsoft.com/office/drawing/2014/main" id="{EA1A325C-4D8A-3C4C-9B5C-4C170977CB1F}"/>
              </a:ext>
            </a:extLst>
          </p:cNvPr>
          <p:cNvPicPr>
            <a:picLocks noChangeAspect="1"/>
          </p:cNvPicPr>
          <p:nvPr/>
        </p:nvPicPr>
        <p:blipFill>
          <a:blip r:embed="rId2"/>
          <a:stretch>
            <a:fillRect/>
          </a:stretch>
        </p:blipFill>
        <p:spPr>
          <a:xfrm>
            <a:off x="6791825" y="2135028"/>
            <a:ext cx="5345319" cy="3108887"/>
          </a:xfrm>
          <a:prstGeom prst="rect">
            <a:avLst/>
          </a:prstGeom>
        </p:spPr>
      </p:pic>
    </p:spTree>
    <p:extLst>
      <p:ext uri="{BB962C8B-B14F-4D97-AF65-F5344CB8AC3E}">
        <p14:creationId xmlns:p14="http://schemas.microsoft.com/office/powerpoint/2010/main" val="5812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rmAutofit/>
          </a:bodyPr>
          <a:lstStyle/>
          <a:p>
            <a:r>
              <a:rPr lang="en-US" sz="5400" b="1" dirty="0" err="1">
                <a:latin typeface="+mn-lt"/>
              </a:rPr>
              <a:t>HuggingFace</a:t>
            </a:r>
            <a:endParaRPr lang="en-US" sz="5400" b="1" dirty="0">
              <a:latin typeface="+mn-lt"/>
            </a:endParaRP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77</a:t>
            </a:fld>
            <a:endParaRPr lang="en-US"/>
          </a:p>
        </p:txBody>
      </p:sp>
      <p:sp>
        <p:nvSpPr>
          <p:cNvPr id="21" name="Content Placeholder 20">
            <a:extLst>
              <a:ext uri="{FF2B5EF4-FFF2-40B4-BE49-F238E27FC236}">
                <a16:creationId xmlns:a16="http://schemas.microsoft.com/office/drawing/2014/main" id="{0D9EC1F6-A370-EE45-B6A5-59D185F942E0}"/>
              </a:ext>
            </a:extLst>
          </p:cNvPr>
          <p:cNvSpPr>
            <a:spLocks noGrp="1"/>
          </p:cNvSpPr>
          <p:nvPr>
            <p:ph idx="1"/>
          </p:nvPr>
        </p:nvSpPr>
        <p:spPr/>
        <p:txBody>
          <a:bodyPr/>
          <a:lstStyle/>
          <a:p>
            <a:r>
              <a:rPr lang="en-US" dirty="0"/>
              <a:t>The team over at </a:t>
            </a:r>
            <a:r>
              <a:rPr lang="en-US" u="sng" dirty="0">
                <a:solidFill>
                  <a:srgbClr val="0070C0"/>
                </a:solidFill>
                <a:hlinkClick r:id="rId2">
                  <a:extLst>
                    <a:ext uri="{A12FA001-AC4F-418D-AE19-62706E023703}">
                      <ahyp:hlinkClr xmlns:ahyp="http://schemas.microsoft.com/office/drawing/2018/hyperlinkcolor" val="tx"/>
                    </a:ext>
                  </a:extLst>
                </a:hlinkClick>
              </a:rPr>
              <a:t>HuggingFace</a:t>
            </a:r>
            <a:r>
              <a:rPr lang="en-US" dirty="0"/>
              <a:t> have done an incredible job of making these models incredibly easy to use.</a:t>
            </a:r>
          </a:p>
          <a:p>
            <a:r>
              <a:rPr lang="en-US" dirty="0"/>
              <a:t>You can basically load up these pre-trained models with just a couple lines of code and start experimenting with the possibilities.</a:t>
            </a:r>
          </a:p>
        </p:txBody>
      </p:sp>
      <p:pic>
        <p:nvPicPr>
          <p:cNvPr id="23" name="Picture 22" descr="Graphical user interface, text, website&#10;&#10;Description automatically generated">
            <a:extLst>
              <a:ext uri="{FF2B5EF4-FFF2-40B4-BE49-F238E27FC236}">
                <a16:creationId xmlns:a16="http://schemas.microsoft.com/office/drawing/2014/main" id="{76CE37BF-CF49-1644-8C74-467D3F65509E}"/>
              </a:ext>
            </a:extLst>
          </p:cNvPr>
          <p:cNvPicPr>
            <a:picLocks noChangeAspect="1"/>
          </p:cNvPicPr>
          <p:nvPr/>
        </p:nvPicPr>
        <p:blipFill>
          <a:blip r:embed="rId3"/>
          <a:stretch>
            <a:fillRect/>
          </a:stretch>
        </p:blipFill>
        <p:spPr>
          <a:xfrm>
            <a:off x="5764463" y="70337"/>
            <a:ext cx="5283200" cy="1536700"/>
          </a:xfrm>
          <a:prstGeom prst="rect">
            <a:avLst/>
          </a:prstGeom>
        </p:spPr>
      </p:pic>
      <p:pic>
        <p:nvPicPr>
          <p:cNvPr id="24" name="Picture 23">
            <a:extLst>
              <a:ext uri="{FF2B5EF4-FFF2-40B4-BE49-F238E27FC236}">
                <a16:creationId xmlns:a16="http://schemas.microsoft.com/office/drawing/2014/main" id="{6FDA8758-8B75-434F-9CBA-8533AEAFC2A9}"/>
              </a:ext>
            </a:extLst>
          </p:cNvPr>
          <p:cNvPicPr>
            <a:picLocks noChangeAspect="1"/>
          </p:cNvPicPr>
          <p:nvPr/>
        </p:nvPicPr>
        <p:blipFill>
          <a:blip r:embed="rId4"/>
          <a:stretch>
            <a:fillRect/>
          </a:stretch>
        </p:blipFill>
        <p:spPr>
          <a:xfrm>
            <a:off x="1528826" y="3656014"/>
            <a:ext cx="9131300" cy="1079500"/>
          </a:xfrm>
          <a:prstGeom prst="rect">
            <a:avLst/>
          </a:prstGeom>
        </p:spPr>
      </p:pic>
      <p:pic>
        <p:nvPicPr>
          <p:cNvPr id="25" name="Picture 24">
            <a:extLst>
              <a:ext uri="{FF2B5EF4-FFF2-40B4-BE49-F238E27FC236}">
                <a16:creationId xmlns:a16="http://schemas.microsoft.com/office/drawing/2014/main" id="{C0532111-4639-F44A-B628-7E29D9C2911F}"/>
              </a:ext>
            </a:extLst>
          </p:cNvPr>
          <p:cNvPicPr>
            <a:picLocks noChangeAspect="1"/>
          </p:cNvPicPr>
          <p:nvPr/>
        </p:nvPicPr>
        <p:blipFill>
          <a:blip r:embed="rId5"/>
          <a:stretch>
            <a:fillRect/>
          </a:stretch>
        </p:blipFill>
        <p:spPr>
          <a:xfrm>
            <a:off x="473964" y="4938964"/>
            <a:ext cx="11049000" cy="914400"/>
          </a:xfrm>
          <a:prstGeom prst="rect">
            <a:avLst/>
          </a:prstGeom>
        </p:spPr>
      </p:pic>
    </p:spTree>
    <p:extLst>
      <p:ext uri="{BB962C8B-B14F-4D97-AF65-F5344CB8AC3E}">
        <p14:creationId xmlns:p14="http://schemas.microsoft.com/office/powerpoint/2010/main" val="3797595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8A5-69DC-F84A-A0E1-B7A21AA73E1F}"/>
              </a:ext>
            </a:extLst>
          </p:cNvPr>
          <p:cNvSpPr>
            <a:spLocks noGrp="1"/>
          </p:cNvSpPr>
          <p:nvPr>
            <p:ph type="title"/>
          </p:nvPr>
        </p:nvSpPr>
        <p:spPr>
          <a:xfrm>
            <a:off x="838200" y="365125"/>
            <a:ext cx="10515600" cy="1325563"/>
          </a:xfrm>
        </p:spPr>
        <p:txBody>
          <a:bodyPr>
            <a:normAutofit/>
          </a:bodyPr>
          <a:lstStyle/>
          <a:p>
            <a:r>
              <a:rPr lang="en-US" sz="5400" b="1" dirty="0">
                <a:latin typeface="+mn-lt"/>
              </a:rPr>
              <a:t>You are ready to Go </a:t>
            </a:r>
            <a:r>
              <a:rPr lang="en-US" sz="5400" b="1" dirty="0">
                <a:latin typeface="+mn-lt"/>
                <a:sym typeface="Wingdings" pitchFamily="2" charset="2"/>
              </a:rPr>
              <a:t></a:t>
            </a:r>
            <a:endParaRPr lang="en-US" sz="5400" b="1" dirty="0">
              <a:latin typeface="+mn-lt"/>
            </a:endParaRPr>
          </a:p>
        </p:txBody>
      </p:sp>
      <p:sp>
        <p:nvSpPr>
          <p:cNvPr id="6" name="Slide Number Placeholder 5">
            <a:extLst>
              <a:ext uri="{FF2B5EF4-FFF2-40B4-BE49-F238E27FC236}">
                <a16:creationId xmlns:a16="http://schemas.microsoft.com/office/drawing/2014/main" id="{9EF0A75A-7C64-424C-A1CD-D3223EFF1B7A}"/>
              </a:ext>
            </a:extLst>
          </p:cNvPr>
          <p:cNvSpPr>
            <a:spLocks noGrp="1"/>
          </p:cNvSpPr>
          <p:nvPr>
            <p:ph type="sldNum" sz="quarter" idx="12"/>
          </p:nvPr>
        </p:nvSpPr>
        <p:spPr/>
        <p:txBody>
          <a:bodyPr/>
          <a:lstStyle/>
          <a:p>
            <a:fld id="{AE494E70-62F5-044D-A380-E72F79C77AB4}" type="slidenum">
              <a:rPr lang="en-US" smtClean="0"/>
              <a:t>78</a:t>
            </a:fld>
            <a:endParaRPr lang="en-US"/>
          </a:p>
        </p:txBody>
      </p:sp>
      <p:sp>
        <p:nvSpPr>
          <p:cNvPr id="21" name="Content Placeholder 20">
            <a:extLst>
              <a:ext uri="{FF2B5EF4-FFF2-40B4-BE49-F238E27FC236}">
                <a16:creationId xmlns:a16="http://schemas.microsoft.com/office/drawing/2014/main" id="{0D9EC1F6-A370-EE45-B6A5-59D185F942E0}"/>
              </a:ext>
            </a:extLst>
          </p:cNvPr>
          <p:cNvSpPr>
            <a:spLocks noGrp="1"/>
          </p:cNvSpPr>
          <p:nvPr>
            <p:ph idx="1"/>
          </p:nvPr>
        </p:nvSpPr>
        <p:spPr/>
        <p:txBody>
          <a:bodyPr/>
          <a:lstStyle/>
          <a:p>
            <a:r>
              <a:rPr lang="en-US" dirty="0"/>
              <a:t>Collect your data</a:t>
            </a:r>
          </a:p>
          <a:p>
            <a:r>
              <a:rPr lang="en-US" dirty="0"/>
              <a:t>Annotate your data by experts in the domain</a:t>
            </a:r>
          </a:p>
          <a:p>
            <a:r>
              <a:rPr lang="en-US" dirty="0">
                <a:solidFill>
                  <a:srgbClr val="0070C0"/>
                </a:solidFill>
              </a:rPr>
              <a:t>Clean the data</a:t>
            </a:r>
          </a:p>
          <a:p>
            <a:r>
              <a:rPr lang="en-US" dirty="0">
                <a:solidFill>
                  <a:srgbClr val="0070C0"/>
                </a:solidFill>
              </a:rPr>
              <a:t>Extract Feature </a:t>
            </a:r>
          </a:p>
          <a:p>
            <a:r>
              <a:rPr lang="en-US" dirty="0">
                <a:solidFill>
                  <a:srgbClr val="0070C0"/>
                </a:solidFill>
              </a:rPr>
              <a:t>Apply a Classifier</a:t>
            </a:r>
          </a:p>
          <a:p>
            <a:r>
              <a:rPr lang="en-US" dirty="0"/>
              <a:t>Evaluate your model (accuracy, recall, precision, f1 score)</a:t>
            </a:r>
          </a:p>
        </p:txBody>
      </p:sp>
      <p:sp>
        <p:nvSpPr>
          <p:cNvPr id="3" name="Frame 2">
            <a:extLst>
              <a:ext uri="{FF2B5EF4-FFF2-40B4-BE49-F238E27FC236}">
                <a16:creationId xmlns:a16="http://schemas.microsoft.com/office/drawing/2014/main" id="{6DCF9669-E30E-B04A-BAEF-93A8B695B549}"/>
              </a:ext>
            </a:extLst>
          </p:cNvPr>
          <p:cNvSpPr/>
          <p:nvPr/>
        </p:nvSpPr>
        <p:spPr>
          <a:xfrm>
            <a:off x="741226" y="2797583"/>
            <a:ext cx="3337480" cy="1630038"/>
          </a:xfrm>
          <a:prstGeom prst="frame">
            <a:avLst>
              <a:gd name="adj1" fmla="val 647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F774CE2-35DC-914D-90F8-29250F12C228}"/>
              </a:ext>
            </a:extLst>
          </p:cNvPr>
          <p:cNvSpPr txBox="1"/>
          <p:nvPr/>
        </p:nvSpPr>
        <p:spPr>
          <a:xfrm>
            <a:off x="4175680" y="3467034"/>
            <a:ext cx="2767263" cy="369332"/>
          </a:xfrm>
          <a:prstGeom prst="rect">
            <a:avLst/>
          </a:prstGeom>
          <a:noFill/>
        </p:spPr>
        <p:txBody>
          <a:bodyPr wrap="square" rtlCol="0">
            <a:spAutoFit/>
          </a:bodyPr>
          <a:lstStyle/>
          <a:p>
            <a:r>
              <a:rPr lang="en-US" dirty="0"/>
              <a:t>Using BERT or </a:t>
            </a:r>
            <a:r>
              <a:rPr lang="en-US" dirty="0" err="1"/>
              <a:t>RoBERTa</a:t>
            </a:r>
            <a:endParaRPr lang="en-US" dirty="0"/>
          </a:p>
        </p:txBody>
      </p:sp>
    </p:spTree>
    <p:extLst>
      <p:ext uri="{BB962C8B-B14F-4D97-AF65-F5344CB8AC3E}">
        <p14:creationId xmlns:p14="http://schemas.microsoft.com/office/powerpoint/2010/main" val="2632948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30"/>
          <p:cNvSpPr txBox="1">
            <a:spLocks noGrp="1"/>
          </p:cNvSpPr>
          <p:nvPr>
            <p:ph type="body" idx="1"/>
          </p:nvPr>
        </p:nvSpPr>
        <p:spPr>
          <a:xfrm>
            <a:off x="227096" y="1961767"/>
            <a:ext cx="7025600" cy="3881600"/>
          </a:xfrm>
          <a:prstGeom prst="rect">
            <a:avLst/>
          </a:prstGeom>
        </p:spPr>
        <p:txBody>
          <a:bodyPr spcFirstLastPara="1" vert="horz" wrap="square" lIns="121900" tIns="121900" rIns="121900" bIns="121900" rtlCol="0" anchor="t" anchorCtr="0">
            <a:noAutofit/>
          </a:bodyPr>
          <a:lstStyle/>
          <a:p>
            <a:r>
              <a:rPr lang="en" dirty="0"/>
              <a:t>We got our data from a shared task (</a:t>
            </a:r>
            <a:r>
              <a:rPr lang="en" dirty="0" err="1"/>
              <a:t>SemEval</a:t>
            </a:r>
            <a:r>
              <a:rPr lang="en" dirty="0"/>
              <a:t> 2019 Task 3: </a:t>
            </a:r>
            <a:r>
              <a:rPr lang="en" dirty="0" err="1"/>
              <a:t>EmoContext</a:t>
            </a:r>
            <a:r>
              <a:rPr lang="en" dirty="0"/>
              <a:t>): </a:t>
            </a:r>
            <a:endParaRPr dirty="0"/>
          </a:p>
        </p:txBody>
      </p:sp>
      <p:graphicFrame>
        <p:nvGraphicFramePr>
          <p:cNvPr id="419" name="Google Shape;419;p30"/>
          <p:cNvGraphicFramePr/>
          <p:nvPr/>
        </p:nvGraphicFramePr>
        <p:xfrm>
          <a:off x="227084" y="2978667"/>
          <a:ext cx="7494734" cy="3571986"/>
        </p:xfrm>
        <a:graphic>
          <a:graphicData uri="http://schemas.openxmlformats.org/drawingml/2006/table">
            <a:tbl>
              <a:tblPr>
                <a:noFill/>
              </a:tblPr>
              <a:tblGrid>
                <a:gridCol w="571867">
                  <a:extLst>
                    <a:ext uri="{9D8B030D-6E8A-4147-A177-3AD203B41FA5}">
                      <a16:colId xmlns:a16="http://schemas.microsoft.com/office/drawing/2014/main" val="20000"/>
                    </a:ext>
                  </a:extLst>
                </a:gridCol>
                <a:gridCol w="1997833">
                  <a:extLst>
                    <a:ext uri="{9D8B030D-6E8A-4147-A177-3AD203B41FA5}">
                      <a16:colId xmlns:a16="http://schemas.microsoft.com/office/drawing/2014/main" val="20001"/>
                    </a:ext>
                  </a:extLst>
                </a:gridCol>
                <a:gridCol w="1817767">
                  <a:extLst>
                    <a:ext uri="{9D8B030D-6E8A-4147-A177-3AD203B41FA5}">
                      <a16:colId xmlns:a16="http://schemas.microsoft.com/office/drawing/2014/main" val="20002"/>
                    </a:ext>
                  </a:extLst>
                </a:gridCol>
                <a:gridCol w="2026267">
                  <a:extLst>
                    <a:ext uri="{9D8B030D-6E8A-4147-A177-3AD203B41FA5}">
                      <a16:colId xmlns:a16="http://schemas.microsoft.com/office/drawing/2014/main" val="20003"/>
                    </a:ext>
                  </a:extLst>
                </a:gridCol>
                <a:gridCol w="1081000">
                  <a:extLst>
                    <a:ext uri="{9D8B030D-6E8A-4147-A177-3AD203B41FA5}">
                      <a16:colId xmlns:a16="http://schemas.microsoft.com/office/drawing/2014/main" val="20004"/>
                    </a:ext>
                  </a:extLst>
                </a:gridCol>
              </a:tblGrid>
              <a:tr h="419737">
                <a:tc>
                  <a:txBody>
                    <a:bodyPr/>
                    <a:lstStyle/>
                    <a:p>
                      <a:pPr marL="0" lvl="0" indent="0" algn="ctr" rtl="0">
                        <a:lnSpc>
                          <a:spcPct val="115000"/>
                        </a:lnSpc>
                        <a:spcBef>
                          <a:spcPts val="0"/>
                        </a:spcBef>
                        <a:spcAft>
                          <a:spcPts val="0"/>
                        </a:spcAft>
                        <a:buNone/>
                      </a:pPr>
                      <a:r>
                        <a:rPr lang="en" sz="1100" b="1"/>
                        <a:t>ID</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Turn1</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Turn2</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Turn3</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label</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28500">
                <a:tc>
                  <a:txBody>
                    <a:bodyPr/>
                    <a:lstStyle/>
                    <a:p>
                      <a:pPr marL="0" lvl="0" indent="0" algn="ctr" rtl="0">
                        <a:lnSpc>
                          <a:spcPct val="115000"/>
                        </a:lnSpc>
                        <a:spcBef>
                          <a:spcPts val="0"/>
                        </a:spcBef>
                        <a:spcAft>
                          <a:spcPts val="0"/>
                        </a:spcAft>
                        <a:buNone/>
                      </a:pPr>
                      <a:r>
                        <a:rPr lang="en" sz="1100" b="1"/>
                        <a:t>1026</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cool</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:D ^_^ thnx</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haha!! am fine with nicknames .. have loads of it</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happy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2024">
                <a:tc>
                  <a:txBody>
                    <a:bodyPr/>
                    <a:lstStyle/>
                    <a:p>
                      <a:pPr marL="0" lvl="0" indent="0" algn="ctr" rtl="0">
                        <a:lnSpc>
                          <a:spcPct val="115000"/>
                        </a:lnSpc>
                        <a:spcBef>
                          <a:spcPts val="0"/>
                        </a:spcBef>
                        <a:spcAft>
                          <a:spcPts val="0"/>
                        </a:spcAft>
                        <a:buNone/>
                      </a:pPr>
                      <a:r>
                        <a:rPr lang="en" sz="1100" b="1"/>
                        <a:t>9028</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Haha</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Heh good one</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happy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28500">
                <a:tc>
                  <a:txBody>
                    <a:bodyPr/>
                    <a:lstStyle/>
                    <a:p>
                      <a:pPr marL="0" lvl="0" indent="0" algn="ctr" rtl="0">
                        <a:lnSpc>
                          <a:spcPct val="115000"/>
                        </a:lnSpc>
                        <a:spcBef>
                          <a:spcPts val="0"/>
                        </a:spcBef>
                        <a:spcAft>
                          <a:spcPts val="0"/>
                        </a:spcAft>
                        <a:buNone/>
                      </a:pPr>
                      <a:r>
                        <a:rPr lang="en" sz="1100" b="1"/>
                        <a:t>1079</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Let my message to be last one now</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I will</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Don't message me</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angry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28500">
                <a:tc>
                  <a:txBody>
                    <a:bodyPr/>
                    <a:lstStyle/>
                    <a:p>
                      <a:pPr marL="0" lvl="0" indent="0" algn="ctr" rtl="0">
                        <a:lnSpc>
                          <a:spcPct val="115000"/>
                        </a:lnSpc>
                        <a:spcBef>
                          <a:spcPts val="0"/>
                        </a:spcBef>
                        <a:spcAft>
                          <a:spcPts val="0"/>
                        </a:spcAft>
                        <a:buNone/>
                      </a:pPr>
                      <a:r>
                        <a:rPr lang="en" sz="1100" b="1"/>
                        <a:t>1105</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I am getting angry on you</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Why?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you are not responding me properly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angry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33633">
                <a:tc>
                  <a:txBody>
                    <a:bodyPr/>
                    <a:lstStyle/>
                    <a:p>
                      <a:pPr marL="0" lvl="0" indent="0" algn="ctr" rtl="0">
                        <a:lnSpc>
                          <a:spcPct val="115000"/>
                        </a:lnSpc>
                        <a:spcBef>
                          <a:spcPts val="0"/>
                        </a:spcBef>
                        <a:spcAft>
                          <a:spcPts val="0"/>
                        </a:spcAft>
                        <a:buNone/>
                      </a:pPr>
                      <a:r>
                        <a:rPr lang="en" sz="1100" b="1"/>
                        <a:t>1164</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Love you so much</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Anytime happy holidays(;</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I don't have holiday</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sad</a:t>
                      </a:r>
                      <a:endParaRPr sz="11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420" name="Google Shape;420;p30"/>
          <p:cNvGraphicFramePr/>
          <p:nvPr/>
        </p:nvGraphicFramePr>
        <p:xfrm>
          <a:off x="8403201" y="3353133"/>
          <a:ext cx="3291099" cy="2838798"/>
        </p:xfrm>
        <a:graphic>
          <a:graphicData uri="http://schemas.openxmlformats.org/drawingml/2006/table">
            <a:tbl>
              <a:tblPr>
                <a:noFill/>
              </a:tblPr>
              <a:tblGrid>
                <a:gridCol w="655933">
                  <a:extLst>
                    <a:ext uri="{9D8B030D-6E8A-4147-A177-3AD203B41FA5}">
                      <a16:colId xmlns:a16="http://schemas.microsoft.com/office/drawing/2014/main" val="20000"/>
                    </a:ext>
                  </a:extLst>
                </a:gridCol>
                <a:gridCol w="950000">
                  <a:extLst>
                    <a:ext uri="{9D8B030D-6E8A-4147-A177-3AD203B41FA5}">
                      <a16:colId xmlns:a16="http://schemas.microsoft.com/office/drawing/2014/main" val="20001"/>
                    </a:ext>
                  </a:extLst>
                </a:gridCol>
                <a:gridCol w="836933">
                  <a:extLst>
                    <a:ext uri="{9D8B030D-6E8A-4147-A177-3AD203B41FA5}">
                      <a16:colId xmlns:a16="http://schemas.microsoft.com/office/drawing/2014/main" val="20002"/>
                    </a:ext>
                  </a:extLst>
                </a:gridCol>
                <a:gridCol w="848233">
                  <a:extLst>
                    <a:ext uri="{9D8B030D-6E8A-4147-A177-3AD203B41FA5}">
                      <a16:colId xmlns:a16="http://schemas.microsoft.com/office/drawing/2014/main" val="20003"/>
                    </a:ext>
                  </a:extLst>
                </a:gridCol>
              </a:tblGrid>
              <a:tr h="473133">
                <a:tc>
                  <a:txBody>
                    <a:bodyPr/>
                    <a:lstStyle/>
                    <a:p>
                      <a:pPr marL="0" lvl="0" indent="0" algn="ctr" rtl="0">
                        <a:lnSpc>
                          <a:spcPct val="100000"/>
                        </a:lnSpc>
                        <a:spcBef>
                          <a:spcPts val="0"/>
                        </a:spcBef>
                        <a:spcAft>
                          <a:spcPts val="0"/>
                        </a:spcAft>
                        <a:buNone/>
                      </a:pPr>
                      <a:r>
                        <a:rPr lang="en" sz="1200"/>
                        <a:t> </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b="1"/>
                        <a:t>Train </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b="1"/>
                        <a:t>Dev </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b="1"/>
                        <a:t>Test </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3133">
                <a:tc>
                  <a:txBody>
                    <a:bodyPr/>
                    <a:lstStyle/>
                    <a:p>
                      <a:pPr marL="0" lvl="0" indent="0" algn="ctr" rtl="0">
                        <a:lnSpc>
                          <a:spcPct val="100000"/>
                        </a:lnSpc>
                        <a:spcBef>
                          <a:spcPts val="0"/>
                        </a:spcBef>
                        <a:spcAft>
                          <a:spcPts val="0"/>
                        </a:spcAft>
                        <a:buNone/>
                      </a:pPr>
                      <a:r>
                        <a:rPr lang="en" sz="1200" b="1"/>
                        <a:t>Anger</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5506</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150</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298</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73133">
                <a:tc>
                  <a:txBody>
                    <a:bodyPr/>
                    <a:lstStyle/>
                    <a:p>
                      <a:pPr marL="0" lvl="0" indent="0" algn="l" rtl="0">
                        <a:lnSpc>
                          <a:spcPct val="100000"/>
                        </a:lnSpc>
                        <a:spcBef>
                          <a:spcPts val="0"/>
                        </a:spcBef>
                        <a:spcAft>
                          <a:spcPts val="0"/>
                        </a:spcAft>
                        <a:buNone/>
                      </a:pPr>
                      <a:r>
                        <a:rPr lang="en" sz="1200" b="1"/>
                        <a:t>Happy</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4243</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142</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284</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73133">
                <a:tc>
                  <a:txBody>
                    <a:bodyPr/>
                    <a:lstStyle/>
                    <a:p>
                      <a:pPr marL="0" lvl="0" indent="0" algn="ctr" rtl="0">
                        <a:lnSpc>
                          <a:spcPct val="100000"/>
                        </a:lnSpc>
                        <a:spcBef>
                          <a:spcPts val="0"/>
                        </a:spcBef>
                        <a:spcAft>
                          <a:spcPts val="0"/>
                        </a:spcAft>
                        <a:buNone/>
                      </a:pPr>
                      <a:r>
                        <a:rPr lang="en" sz="1200" b="1"/>
                        <a:t>Sad</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5463</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125</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250</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73133">
                <a:tc>
                  <a:txBody>
                    <a:bodyPr/>
                    <a:lstStyle/>
                    <a:p>
                      <a:pPr marL="0" lvl="0" indent="0" algn="ctr" rtl="0">
                        <a:lnSpc>
                          <a:spcPct val="100000"/>
                        </a:lnSpc>
                        <a:spcBef>
                          <a:spcPts val="0"/>
                        </a:spcBef>
                        <a:spcAft>
                          <a:spcPts val="0"/>
                        </a:spcAft>
                        <a:buNone/>
                      </a:pPr>
                      <a:r>
                        <a:rPr lang="en" sz="1200" b="1"/>
                        <a:t>Other</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14948</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2338</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4677</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73133">
                <a:tc>
                  <a:txBody>
                    <a:bodyPr/>
                    <a:lstStyle/>
                    <a:p>
                      <a:pPr marL="0" lvl="0" indent="0" algn="ctr" rtl="0">
                        <a:lnSpc>
                          <a:spcPct val="100000"/>
                        </a:lnSpc>
                        <a:spcBef>
                          <a:spcPts val="0"/>
                        </a:spcBef>
                        <a:spcAft>
                          <a:spcPts val="0"/>
                        </a:spcAft>
                        <a:buNone/>
                      </a:pPr>
                      <a:r>
                        <a:rPr lang="en" sz="1200" b="1"/>
                        <a:t>Total</a:t>
                      </a:r>
                      <a:endParaRPr sz="1200" b="1"/>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30160</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2755</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t>5509</a:t>
                      </a:r>
                      <a:endParaRPr sz="1200"/>
                    </a:p>
                  </a:txBody>
                  <a:tcPr marL="91433" marR="91433" marT="121900" marB="12190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421" name="Google Shape;421;p30"/>
          <p:cNvPicPr preferRelativeResize="0"/>
          <p:nvPr/>
        </p:nvPicPr>
        <p:blipFill>
          <a:blip r:embed="rId3">
            <a:alphaModFix/>
          </a:blip>
          <a:stretch>
            <a:fillRect/>
          </a:stretch>
        </p:blipFill>
        <p:spPr>
          <a:xfrm>
            <a:off x="6808667" y="0"/>
            <a:ext cx="5383333" cy="2924133"/>
          </a:xfrm>
          <a:prstGeom prst="rect">
            <a:avLst/>
          </a:prstGeom>
          <a:noFill/>
          <a:ln>
            <a:noFill/>
          </a:ln>
        </p:spPr>
      </p:pic>
      <p:pic>
        <p:nvPicPr>
          <p:cNvPr id="4" name="Picture 3">
            <a:extLst>
              <a:ext uri="{FF2B5EF4-FFF2-40B4-BE49-F238E27FC236}">
                <a16:creationId xmlns:a16="http://schemas.microsoft.com/office/drawing/2014/main" id="{BEAF6C83-83D0-A643-AAB3-19CE9744E67B}"/>
              </a:ext>
            </a:extLst>
          </p:cNvPr>
          <p:cNvPicPr>
            <a:picLocks noChangeAspect="1"/>
          </p:cNvPicPr>
          <p:nvPr/>
        </p:nvPicPr>
        <p:blipFill>
          <a:blip r:embed="rId4"/>
          <a:stretch>
            <a:fillRect/>
          </a:stretch>
        </p:blipFill>
        <p:spPr>
          <a:xfrm>
            <a:off x="0" y="0"/>
            <a:ext cx="6152347" cy="1961767"/>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554" y="320341"/>
            <a:ext cx="8613437" cy="990600"/>
          </a:xfrm>
        </p:spPr>
        <p:txBody>
          <a:bodyPr>
            <a:normAutofit/>
          </a:bodyPr>
          <a:lstStyle/>
          <a:p>
            <a:r>
              <a:rPr lang="en-US" b="1" dirty="0">
                <a:latin typeface="+mn-lt"/>
              </a:rPr>
              <a:t>Sentiment vs Emotion</a:t>
            </a:r>
          </a:p>
        </p:txBody>
      </p:sp>
      <p:pic>
        <p:nvPicPr>
          <p:cNvPr id="7" name="Picture 6" descr="senticircles-for-contextual-and-conceptual-semantic-sentiment-analysis-of-twitter-3-638.jpg"/>
          <p:cNvPicPr>
            <a:picLocks noChangeAspect="1"/>
          </p:cNvPicPr>
          <p:nvPr/>
        </p:nvPicPr>
        <p:blipFill rotWithShape="1">
          <a:blip r:embed="rId2">
            <a:extLst>
              <a:ext uri="{28A0092B-C50C-407E-A947-70E740481C1C}">
                <a14:useLocalDpi xmlns:a14="http://schemas.microsoft.com/office/drawing/2010/main" val="0"/>
              </a:ext>
            </a:extLst>
          </a:blip>
          <a:srcRect l="3564" t="53803" r="2295" b="6140"/>
          <a:stretch/>
        </p:blipFill>
        <p:spPr>
          <a:xfrm>
            <a:off x="6481749" y="1652954"/>
            <a:ext cx="5488357" cy="1711484"/>
          </a:xfrm>
          <a:prstGeom prst="rect">
            <a:avLst/>
          </a:prstGeom>
        </p:spPr>
      </p:pic>
      <p:grpSp>
        <p:nvGrpSpPr>
          <p:cNvPr id="5" name="Group 4">
            <a:extLst>
              <a:ext uri="{FF2B5EF4-FFF2-40B4-BE49-F238E27FC236}">
                <a16:creationId xmlns:a16="http://schemas.microsoft.com/office/drawing/2014/main" id="{9C2F646C-33AD-5DA3-1B0B-C9F7692E0979}"/>
              </a:ext>
            </a:extLst>
          </p:cNvPr>
          <p:cNvGrpSpPr/>
          <p:nvPr/>
        </p:nvGrpSpPr>
        <p:grpSpPr>
          <a:xfrm>
            <a:off x="6682012" y="4488993"/>
            <a:ext cx="4486653" cy="590951"/>
            <a:chOff x="4817339" y="5394521"/>
            <a:chExt cx="4486653" cy="590951"/>
          </a:xfrm>
        </p:grpSpPr>
        <p:pic>
          <p:nvPicPr>
            <p:cNvPr id="8" name="Picture 7" descr="disgu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120" y="5441219"/>
              <a:ext cx="517526" cy="522443"/>
            </a:xfrm>
            <a:prstGeom prst="rect">
              <a:avLst/>
            </a:prstGeom>
          </p:spPr>
        </p:pic>
        <p:pic>
          <p:nvPicPr>
            <p:cNvPr id="9" name="Picture 8" descr="emoji-surpris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780" y="5410306"/>
              <a:ext cx="569754" cy="575166"/>
            </a:xfrm>
            <a:prstGeom prst="rect">
              <a:avLst/>
            </a:prstGeom>
          </p:spPr>
        </p:pic>
        <p:pic>
          <p:nvPicPr>
            <p:cNvPr id="10" name="Picture 9" descr="fea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378" y="5443735"/>
              <a:ext cx="571812" cy="540555"/>
            </a:xfrm>
            <a:prstGeom prst="rect">
              <a:avLst/>
            </a:prstGeom>
          </p:spPr>
        </p:pic>
        <p:pic>
          <p:nvPicPr>
            <p:cNvPr id="11" name="Picture 10" descr="joy.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339" y="5398762"/>
              <a:ext cx="523771" cy="528747"/>
            </a:xfrm>
            <a:prstGeom prst="rect">
              <a:avLst/>
            </a:prstGeom>
          </p:spPr>
        </p:pic>
        <p:pic>
          <p:nvPicPr>
            <p:cNvPr id="12" name="Picture 11" descr="sa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5989" y="5394521"/>
              <a:ext cx="527975" cy="532989"/>
            </a:xfrm>
            <a:prstGeom prst="rect">
              <a:avLst/>
            </a:prstGeom>
          </p:spPr>
        </p:pic>
        <p:pic>
          <p:nvPicPr>
            <p:cNvPr id="13" name="Picture 12" descr="ang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1950" y="5435342"/>
              <a:ext cx="502042" cy="506811"/>
            </a:xfrm>
            <a:prstGeom prst="rect">
              <a:avLst/>
            </a:prstGeom>
          </p:spPr>
        </p:pic>
      </p:grpSp>
      <p:sp>
        <p:nvSpPr>
          <p:cNvPr id="14" name="TextBox 13"/>
          <p:cNvSpPr txBox="1"/>
          <p:nvPr/>
        </p:nvSpPr>
        <p:spPr>
          <a:xfrm>
            <a:off x="6621407" y="5258647"/>
            <a:ext cx="5437084" cy="369332"/>
          </a:xfrm>
          <a:prstGeom prst="rect">
            <a:avLst/>
          </a:prstGeom>
          <a:noFill/>
        </p:spPr>
        <p:txBody>
          <a:bodyPr wrap="square" rtlCol="0">
            <a:spAutoFit/>
          </a:bodyPr>
          <a:lstStyle/>
          <a:p>
            <a:r>
              <a:rPr lang="en-US" dirty="0"/>
              <a:t> Joy       sad       surprise   disgust      fear       anger</a:t>
            </a:r>
          </a:p>
        </p:txBody>
      </p:sp>
      <p:sp>
        <p:nvSpPr>
          <p:cNvPr id="17" name="Slide Number Placeholder 16"/>
          <p:cNvSpPr>
            <a:spLocks noGrp="1"/>
          </p:cNvSpPr>
          <p:nvPr>
            <p:ph type="sldNum" sz="quarter" idx="12"/>
          </p:nvPr>
        </p:nvSpPr>
        <p:spPr/>
        <p:txBody>
          <a:bodyPr/>
          <a:lstStyle/>
          <a:p>
            <a:fld id="{0CFEC368-1D7A-4F81-ABF6-AE0E36BAF64C}" type="slidenum">
              <a:rPr lang="en-US" smtClean="0"/>
              <a:pPr/>
              <a:t>8</a:t>
            </a:fld>
            <a:endParaRPr lang="en-US"/>
          </a:p>
        </p:txBody>
      </p:sp>
      <p:graphicFrame>
        <p:nvGraphicFramePr>
          <p:cNvPr id="20" name="TextBox 5">
            <a:extLst>
              <a:ext uri="{FF2B5EF4-FFF2-40B4-BE49-F238E27FC236}">
                <a16:creationId xmlns:a16="http://schemas.microsoft.com/office/drawing/2014/main" id="{C8DE6097-7AD1-DB3A-4BF6-777F986128B7}"/>
              </a:ext>
            </a:extLst>
          </p:cNvPr>
          <p:cNvGraphicFramePr/>
          <p:nvPr>
            <p:extLst>
              <p:ext uri="{D42A27DB-BD31-4B8C-83A1-F6EECF244321}">
                <p14:modId xmlns:p14="http://schemas.microsoft.com/office/powerpoint/2010/main" val="3107086537"/>
              </p:ext>
            </p:extLst>
          </p:nvPr>
        </p:nvGraphicFramePr>
        <p:xfrm>
          <a:off x="693759" y="1468459"/>
          <a:ext cx="5402241" cy="480967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07149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5"/>
        <p:cNvGrpSpPr/>
        <p:nvPr/>
      </p:nvGrpSpPr>
      <p:grpSpPr>
        <a:xfrm>
          <a:off x="0" y="0"/>
          <a:ext cx="0" cy="0"/>
          <a:chOff x="0" y="0"/>
          <a:chExt cx="0" cy="0"/>
        </a:xfrm>
      </p:grpSpPr>
      <p:sp useBgFill="1">
        <p:nvSpPr>
          <p:cNvPr id="451" name="Rectangle 4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Google Shape;446;p34"/>
          <p:cNvSpPr txBox="1">
            <a:spLocks noGrp="1"/>
          </p:cNvSpPr>
          <p:nvPr>
            <p:ph type="title"/>
          </p:nvPr>
        </p:nvSpPr>
        <p:spPr>
          <a:xfrm>
            <a:off x="699713" y="248038"/>
            <a:ext cx="7063721" cy="1159200"/>
          </a:xfrm>
          <a:prstGeom prst="rect">
            <a:avLst/>
          </a:prstGeom>
        </p:spPr>
        <p:txBody>
          <a:bodyPr spcFirstLastPara="1" vert="horz" lIns="91440" tIns="45720" rIns="91440" bIns="45720" rtlCol="0" anchor="ctr" anchorCtr="0">
            <a:normAutofit/>
          </a:bodyPr>
          <a:lstStyle/>
          <a:p>
            <a:pPr>
              <a:spcBef>
                <a:spcPct val="0"/>
              </a:spcBef>
            </a:pPr>
            <a:r>
              <a:rPr lang="en-US" sz="4000" kern="1200">
                <a:solidFill>
                  <a:srgbClr val="FFFFFF"/>
                </a:solidFill>
                <a:latin typeface="+mj-lt"/>
                <a:ea typeface="+mj-ea"/>
                <a:cs typeface="+mj-cs"/>
              </a:rPr>
              <a:t>Deep Learning Models</a:t>
            </a:r>
          </a:p>
        </p:txBody>
      </p:sp>
      <p:pic>
        <p:nvPicPr>
          <p:cNvPr id="4" name="Google Shape;481;p39">
            <a:extLst>
              <a:ext uri="{FF2B5EF4-FFF2-40B4-BE49-F238E27FC236}">
                <a16:creationId xmlns:a16="http://schemas.microsoft.com/office/drawing/2014/main" id="{28112B97-509B-4608-4C27-72C29798299C}"/>
              </a:ext>
            </a:extLst>
          </p:cNvPr>
          <p:cNvPicPr preferRelativeResize="0"/>
          <p:nvPr/>
        </p:nvPicPr>
        <p:blipFill>
          <a:blip r:embed="rId3"/>
          <a:stretch>
            <a:fillRect/>
          </a:stretch>
        </p:blipFill>
        <p:spPr>
          <a:xfrm>
            <a:off x="1992625" y="1966293"/>
            <a:ext cx="8206748" cy="445216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2198D-F709-E645-8C57-74F56BA02043}"/>
              </a:ext>
            </a:extLst>
          </p:cNvPr>
          <p:cNvSpPr>
            <a:spLocks noGrp="1"/>
          </p:cNvSpPr>
          <p:nvPr>
            <p:ph type="title"/>
          </p:nvPr>
        </p:nvSpPr>
        <p:spPr>
          <a:xfrm>
            <a:off x="838200" y="365125"/>
            <a:ext cx="10515600" cy="1325563"/>
          </a:xfrm>
        </p:spPr>
        <p:txBody>
          <a:bodyPr>
            <a:normAutofit/>
          </a:bodyPr>
          <a:lstStyle/>
          <a:p>
            <a:r>
              <a:rPr lang="en-US" sz="5400" b="1" dirty="0">
                <a:latin typeface="+mn-lt"/>
              </a:rPr>
              <a:t>I Usually Do This</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92A29640-0514-0C45-89D3-E86C7A5A17C9}"/>
              </a:ext>
            </a:extLst>
          </p:cNvPr>
          <p:cNvSpPr>
            <a:spLocks noGrp="1"/>
          </p:cNvSpPr>
          <p:nvPr>
            <p:ph type="dt" sz="half" idx="10"/>
          </p:nvPr>
        </p:nvSpPr>
        <p:spPr>
          <a:xfrm>
            <a:off x="838200" y="6356350"/>
            <a:ext cx="2743200" cy="365125"/>
          </a:xfrm>
        </p:spPr>
        <p:txBody>
          <a:bodyPr>
            <a:normAutofit/>
          </a:bodyPr>
          <a:lstStyle/>
          <a:p>
            <a:pPr>
              <a:spcAft>
                <a:spcPts val="600"/>
              </a:spcAft>
            </a:pPr>
            <a:fld id="{96D93458-37F9-6B48-B31A-71F5FAE9D42B}" type="datetime1">
              <a:rPr lang="en-US"/>
              <a:pPr>
                <a:spcAft>
                  <a:spcPts val="600"/>
                </a:spcAft>
              </a:pPr>
              <a:t>7/25/22</a:t>
            </a:fld>
            <a:endParaRPr lang="en-US"/>
          </a:p>
        </p:txBody>
      </p:sp>
      <p:sp>
        <p:nvSpPr>
          <p:cNvPr id="5" name="Slide Number Placeholder 4">
            <a:extLst>
              <a:ext uri="{FF2B5EF4-FFF2-40B4-BE49-F238E27FC236}">
                <a16:creationId xmlns:a16="http://schemas.microsoft.com/office/drawing/2014/main" id="{2D8A7017-4F18-4E40-B672-24C0CFAEE346}"/>
              </a:ext>
            </a:extLst>
          </p:cNvPr>
          <p:cNvSpPr>
            <a:spLocks noGrp="1"/>
          </p:cNvSpPr>
          <p:nvPr>
            <p:ph type="sldNum" sz="quarter" idx="12"/>
          </p:nvPr>
        </p:nvSpPr>
        <p:spPr>
          <a:xfrm>
            <a:off x="8610600" y="6356350"/>
            <a:ext cx="2743200" cy="365125"/>
          </a:xfrm>
        </p:spPr>
        <p:txBody>
          <a:bodyPr>
            <a:normAutofit/>
          </a:bodyPr>
          <a:lstStyle/>
          <a:p>
            <a:pPr>
              <a:spcAft>
                <a:spcPts val="600"/>
              </a:spcAft>
            </a:pPr>
            <a:fld id="{AE494E70-62F5-044D-A380-E72F79C77AB4}" type="slidenum">
              <a:rPr lang="en-US"/>
              <a:pPr>
                <a:spcAft>
                  <a:spcPts val="600"/>
                </a:spcAft>
              </a:pPr>
              <a:t>81</a:t>
            </a:fld>
            <a:endParaRPr lang="en-US"/>
          </a:p>
        </p:txBody>
      </p:sp>
      <p:graphicFrame>
        <p:nvGraphicFramePr>
          <p:cNvPr id="15" name="Content Placeholder 2">
            <a:extLst>
              <a:ext uri="{FF2B5EF4-FFF2-40B4-BE49-F238E27FC236}">
                <a16:creationId xmlns:a16="http://schemas.microsoft.com/office/drawing/2014/main" id="{9CA954A6-02E8-4B2F-A030-CDD1CC919256}"/>
              </a:ext>
            </a:extLst>
          </p:cNvPr>
          <p:cNvGraphicFramePr>
            <a:graphicFrameLocks noGrp="1"/>
          </p:cNvGraphicFramePr>
          <p:nvPr>
            <p:ph idx="1"/>
            <p:extLst>
              <p:ext uri="{D42A27DB-BD31-4B8C-83A1-F6EECF244321}">
                <p14:modId xmlns:p14="http://schemas.microsoft.com/office/powerpoint/2010/main" val="91787456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4700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3CDB-9BD7-0745-8217-13C351303F99}"/>
              </a:ext>
            </a:extLst>
          </p:cNvPr>
          <p:cNvSpPr>
            <a:spLocks noGrp="1"/>
          </p:cNvSpPr>
          <p:nvPr>
            <p:ph type="title"/>
          </p:nvPr>
        </p:nvSpPr>
        <p:spPr/>
        <p:txBody>
          <a:bodyPr>
            <a:normAutofit/>
          </a:bodyPr>
          <a:lstStyle/>
          <a:p>
            <a:r>
              <a:rPr lang="en-US" sz="5400" b="1" dirty="0">
                <a:solidFill>
                  <a:schemeClr val="accent2"/>
                </a:solidFill>
                <a:latin typeface="+mn-lt"/>
              </a:rPr>
              <a:t>Good References</a:t>
            </a:r>
          </a:p>
        </p:txBody>
      </p:sp>
      <p:pic>
        <p:nvPicPr>
          <p:cNvPr id="6" name="Content Placeholder 5">
            <a:extLst>
              <a:ext uri="{FF2B5EF4-FFF2-40B4-BE49-F238E27FC236}">
                <a16:creationId xmlns:a16="http://schemas.microsoft.com/office/drawing/2014/main" id="{154C28D7-7649-B844-9B67-E0CED70A4C61}"/>
              </a:ext>
            </a:extLst>
          </p:cNvPr>
          <p:cNvPicPr>
            <a:picLocks noGrp="1" noChangeAspect="1"/>
          </p:cNvPicPr>
          <p:nvPr>
            <p:ph idx="1"/>
          </p:nvPr>
        </p:nvPicPr>
        <p:blipFill>
          <a:blip r:embed="rId2"/>
          <a:stretch>
            <a:fillRect/>
          </a:stretch>
        </p:blipFill>
        <p:spPr>
          <a:xfrm>
            <a:off x="266700" y="1429927"/>
            <a:ext cx="5351902" cy="2775060"/>
          </a:xfrm>
          <a:prstGeom prst="rect">
            <a:avLst/>
          </a:prstGeom>
        </p:spPr>
      </p:pic>
      <p:sp>
        <p:nvSpPr>
          <p:cNvPr id="4" name="Date Placeholder 3">
            <a:extLst>
              <a:ext uri="{FF2B5EF4-FFF2-40B4-BE49-F238E27FC236}">
                <a16:creationId xmlns:a16="http://schemas.microsoft.com/office/drawing/2014/main" id="{A9B8DE55-15CA-5B4C-B10C-3AC6DE8F38F8}"/>
              </a:ext>
            </a:extLst>
          </p:cNvPr>
          <p:cNvSpPr>
            <a:spLocks noGrp="1"/>
          </p:cNvSpPr>
          <p:nvPr>
            <p:ph type="dt" sz="half" idx="10"/>
          </p:nvPr>
        </p:nvSpPr>
        <p:spPr/>
        <p:txBody>
          <a:bodyPr/>
          <a:lstStyle/>
          <a:p>
            <a:fld id="{96D93458-37F9-6B48-B31A-71F5FAE9D42B}" type="datetime1">
              <a:rPr lang="en-US" smtClean="0"/>
              <a:t>7/25/22</a:t>
            </a:fld>
            <a:endParaRPr lang="en-US"/>
          </a:p>
        </p:txBody>
      </p:sp>
      <p:sp>
        <p:nvSpPr>
          <p:cNvPr id="5" name="Slide Number Placeholder 4">
            <a:extLst>
              <a:ext uri="{FF2B5EF4-FFF2-40B4-BE49-F238E27FC236}">
                <a16:creationId xmlns:a16="http://schemas.microsoft.com/office/drawing/2014/main" id="{B6987FEC-9088-1846-A29B-B06DCF1FDC11}"/>
              </a:ext>
            </a:extLst>
          </p:cNvPr>
          <p:cNvSpPr>
            <a:spLocks noGrp="1"/>
          </p:cNvSpPr>
          <p:nvPr>
            <p:ph type="sldNum" sz="quarter" idx="12"/>
          </p:nvPr>
        </p:nvSpPr>
        <p:spPr/>
        <p:txBody>
          <a:bodyPr/>
          <a:lstStyle/>
          <a:p>
            <a:fld id="{AE494E70-62F5-044D-A380-E72F79C77AB4}" type="slidenum">
              <a:rPr lang="en-US" smtClean="0"/>
              <a:t>82</a:t>
            </a:fld>
            <a:endParaRPr lang="en-US"/>
          </a:p>
        </p:txBody>
      </p:sp>
      <p:sp>
        <p:nvSpPr>
          <p:cNvPr id="7" name="Rectangle 6">
            <a:extLst>
              <a:ext uri="{FF2B5EF4-FFF2-40B4-BE49-F238E27FC236}">
                <a16:creationId xmlns:a16="http://schemas.microsoft.com/office/drawing/2014/main" id="{0912B5DA-F0AF-1748-9478-4607BC57560D}"/>
              </a:ext>
            </a:extLst>
          </p:cNvPr>
          <p:cNvSpPr/>
          <p:nvPr/>
        </p:nvSpPr>
        <p:spPr>
          <a:xfrm>
            <a:off x="423840" y="4990193"/>
            <a:ext cx="4928529" cy="646331"/>
          </a:xfrm>
          <a:prstGeom prst="rect">
            <a:avLst/>
          </a:prstGeom>
        </p:spPr>
        <p:txBody>
          <a:bodyPr wrap="none">
            <a:spAutoFit/>
          </a:bodyPr>
          <a:lstStyle/>
          <a:p>
            <a:r>
              <a:rPr lang="en-US" dirty="0">
                <a:solidFill>
                  <a:schemeClr val="accent2"/>
                </a:solidFill>
                <a:hlinkClick r:id="rId3">
                  <a:extLst>
                    <a:ext uri="{A12FA001-AC4F-418D-AE19-62706E023703}">
                      <ahyp:hlinkClr xmlns:ahyp="http://schemas.microsoft.com/office/drawing/2018/hyperlinkcolor" val="tx"/>
                    </a:ext>
                  </a:extLst>
                </a:hlinkClick>
              </a:rPr>
              <a:t>https://www.coursera.org/learn/machine-learning</a:t>
            </a:r>
            <a:endParaRPr lang="en-US" dirty="0">
              <a:solidFill>
                <a:schemeClr val="accent2"/>
              </a:solidFill>
            </a:endParaRPr>
          </a:p>
          <a:p>
            <a:endParaRPr lang="en-US" dirty="0"/>
          </a:p>
        </p:txBody>
      </p:sp>
      <p:pic>
        <p:nvPicPr>
          <p:cNvPr id="9" name="Picture 8">
            <a:extLst>
              <a:ext uri="{FF2B5EF4-FFF2-40B4-BE49-F238E27FC236}">
                <a16:creationId xmlns:a16="http://schemas.microsoft.com/office/drawing/2014/main" id="{041D922B-AF93-A744-94B1-44AA14C6B4EC}"/>
              </a:ext>
            </a:extLst>
          </p:cNvPr>
          <p:cNvPicPr>
            <a:picLocks noChangeAspect="1"/>
          </p:cNvPicPr>
          <p:nvPr/>
        </p:nvPicPr>
        <p:blipFill>
          <a:blip r:embed="rId4"/>
          <a:stretch>
            <a:fillRect/>
          </a:stretch>
        </p:blipFill>
        <p:spPr>
          <a:xfrm>
            <a:off x="5783145" y="1434767"/>
            <a:ext cx="6098329" cy="2770219"/>
          </a:xfrm>
          <a:prstGeom prst="rect">
            <a:avLst/>
          </a:prstGeom>
        </p:spPr>
      </p:pic>
      <p:sp>
        <p:nvSpPr>
          <p:cNvPr id="10" name="Rectangle 9">
            <a:extLst>
              <a:ext uri="{FF2B5EF4-FFF2-40B4-BE49-F238E27FC236}">
                <a16:creationId xmlns:a16="http://schemas.microsoft.com/office/drawing/2014/main" id="{3AB4D66F-1028-FC40-8103-9FFE70DC3ED3}"/>
              </a:ext>
            </a:extLst>
          </p:cNvPr>
          <p:cNvSpPr/>
          <p:nvPr/>
        </p:nvSpPr>
        <p:spPr>
          <a:xfrm>
            <a:off x="5783145" y="4990193"/>
            <a:ext cx="6283937" cy="646331"/>
          </a:xfrm>
          <a:prstGeom prst="rect">
            <a:avLst/>
          </a:prstGeom>
        </p:spPr>
        <p:txBody>
          <a:bodyPr wrap="square">
            <a:spAutoFit/>
          </a:bodyPr>
          <a:lstStyle/>
          <a:p>
            <a:r>
              <a:rPr lang="en-US" dirty="0">
                <a:solidFill>
                  <a:schemeClr val="accent2"/>
                </a:solidFill>
                <a:hlinkClick r:id="rId5">
                  <a:extLst>
                    <a:ext uri="{A12FA001-AC4F-418D-AE19-62706E023703}">
                      <ahyp:hlinkClr xmlns:ahyp="http://schemas.microsoft.com/office/drawing/2018/hyperlinkcolor" val="tx"/>
                    </a:ext>
                  </a:extLst>
                </a:hlinkClick>
              </a:rPr>
              <a:t>https://www.coursera.org/learn/neural-networks-deep-learning</a:t>
            </a:r>
            <a:endParaRPr lang="en-US" dirty="0">
              <a:solidFill>
                <a:schemeClr val="accent2"/>
              </a:solidFill>
            </a:endParaRPr>
          </a:p>
          <a:p>
            <a:endParaRPr lang="en-US" dirty="0"/>
          </a:p>
        </p:txBody>
      </p:sp>
    </p:spTree>
    <p:extLst>
      <p:ext uri="{BB962C8B-B14F-4D97-AF65-F5344CB8AC3E}">
        <p14:creationId xmlns:p14="http://schemas.microsoft.com/office/powerpoint/2010/main" val="1297076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D22496F-A009-BEBC-C638-752B78FD94BB}"/>
              </a:ext>
            </a:extLst>
          </p:cNvPr>
          <p:cNvSpPr>
            <a:spLocks noGrp="1"/>
          </p:cNvSpPr>
          <p:nvPr>
            <p:ph type="dt" sz="half" idx="10"/>
          </p:nvPr>
        </p:nvSpPr>
        <p:spPr>
          <a:xfrm>
            <a:off x="321733" y="5626100"/>
            <a:ext cx="2568811" cy="365125"/>
          </a:xfrm>
        </p:spPr>
        <p:txBody>
          <a:bodyPr vert="horz" lIns="91440" tIns="45720" rIns="91440" bIns="45720" rtlCol="0" anchor="ctr">
            <a:normAutofit/>
          </a:bodyPr>
          <a:lstStyle/>
          <a:p>
            <a:pPr>
              <a:spcAft>
                <a:spcPts val="600"/>
              </a:spcAft>
            </a:pPr>
            <a:fld id="{2BEEFF52-669D-9442-B7E9-6E4CEAFA5BC8}" type="datetime1">
              <a:rPr lang="en-US">
                <a:solidFill>
                  <a:srgbClr val="FFFFFF"/>
                </a:solidFill>
              </a:rPr>
              <a:pPr>
                <a:spcAft>
                  <a:spcPts val="600"/>
                </a:spcAft>
              </a:pPr>
              <a:t>7/25/22</a:t>
            </a:fld>
            <a:endParaRPr lang="en-US">
              <a:solidFill>
                <a:srgbClr val="FFFFFF"/>
              </a:solidFill>
            </a:endParaRPr>
          </a:p>
        </p:txBody>
      </p:sp>
      <p:sp>
        <p:nvSpPr>
          <p:cNvPr id="5" name="Slide Number Placeholder 4">
            <a:extLst>
              <a:ext uri="{FF2B5EF4-FFF2-40B4-BE49-F238E27FC236}">
                <a16:creationId xmlns:a16="http://schemas.microsoft.com/office/drawing/2014/main" id="{46BF267B-0A19-5527-BA92-F8040D079E9D}"/>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AE494E70-62F5-044D-A380-E72F79C77AB4}" type="slidenum">
              <a:rPr lang="en-US">
                <a:solidFill>
                  <a:srgbClr val="FFFFFF"/>
                </a:solidFill>
              </a:rPr>
              <a:pPr algn="l">
                <a:spcAft>
                  <a:spcPts val="600"/>
                </a:spcAft>
              </a:pPr>
              <a:t>83</a:t>
            </a:fld>
            <a:endParaRPr lang="en-US">
              <a:solidFill>
                <a:srgbClr val="FFFFFF"/>
              </a:solidFill>
            </a:endParaRPr>
          </a:p>
        </p:txBody>
      </p:sp>
      <p:sp>
        <p:nvSpPr>
          <p:cNvPr id="26" name="Freeform: Shape 25">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129883FC-6961-7E87-65DB-B7D454DE1B9E}"/>
              </a:ext>
            </a:extLst>
          </p:cNvPr>
          <p:cNvSpPr>
            <a:spLocks noGrp="1"/>
          </p:cNvSpPr>
          <p:nvPr>
            <p:ph idx="1"/>
          </p:nvPr>
        </p:nvSpPr>
        <p:spPr>
          <a:xfrm>
            <a:off x="4439633" y="4518923"/>
            <a:ext cx="3312734" cy="1141851"/>
          </a:xfrm>
          <a:noFill/>
        </p:spPr>
        <p:txBody>
          <a:bodyPr vert="horz" lIns="91440" tIns="45720" rIns="91440" bIns="45720" rtlCol="0">
            <a:normAutofit/>
          </a:bodyPr>
          <a:lstStyle/>
          <a:p>
            <a:pPr marL="0" indent="0" algn="ctr">
              <a:buNone/>
            </a:pPr>
            <a:r>
              <a:rPr lang="en-US" sz="2000" kern="1200" dirty="0">
                <a:solidFill>
                  <a:srgbClr val="080808"/>
                </a:solidFill>
                <a:latin typeface="+mn-lt"/>
                <a:ea typeface="+mn-ea"/>
                <a:cs typeface="+mn-cs"/>
              </a:rPr>
              <a:t>Any questions?</a:t>
            </a:r>
          </a:p>
        </p:txBody>
      </p:sp>
      <p:sp>
        <p:nvSpPr>
          <p:cNvPr id="2" name="Title 1">
            <a:extLst>
              <a:ext uri="{FF2B5EF4-FFF2-40B4-BE49-F238E27FC236}">
                <a16:creationId xmlns:a16="http://schemas.microsoft.com/office/drawing/2014/main" id="{2ED27A26-0CBC-7960-F928-A1359C01B67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Thank you</a:t>
            </a:r>
          </a:p>
        </p:txBody>
      </p:sp>
      <p:sp>
        <p:nvSpPr>
          <p:cNvPr id="28" name="Freeform: Shape 27">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5501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DCD4319-21CA-4165-A08D-D1E05DC37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48" y="655591"/>
            <a:ext cx="4929352" cy="2315616"/>
          </a:xfrm>
        </p:spPr>
        <p:txBody>
          <a:bodyPr vert="horz" lIns="91440" tIns="45720" rIns="91440" bIns="45720" rtlCol="0" anchor="ctr">
            <a:normAutofit/>
          </a:bodyPr>
          <a:lstStyle/>
          <a:p>
            <a:r>
              <a:rPr lang="en-US" b="1" dirty="0">
                <a:latin typeface="+mn-lt"/>
              </a:rPr>
              <a:t>Motivation</a:t>
            </a:r>
          </a:p>
        </p:txBody>
      </p:sp>
      <p:sp>
        <p:nvSpPr>
          <p:cNvPr id="56" name="Rectangle 55">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71669B06-C46A-44F5-8C95-4AA9C87956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59" name="Rectangle 64">
              <a:extLst>
                <a:ext uri="{FF2B5EF4-FFF2-40B4-BE49-F238E27FC236}">
                  <a16:creationId xmlns:a16="http://schemas.microsoft.com/office/drawing/2014/main" id="{4D76B2F7-4F50-4773-9D4F-290F71003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129C72A8-9B1F-4E7C-849C-3ED6C4F6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9B4AD277-5CD3-42C3-8B43-2D645DF1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6B705E15-6BC1-424E-9A76-D1005A391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1F76BC37-F98D-4577-97A0-F827D0D17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9BD26941-01BA-4D66-8E65-20857D3DCE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49B424C-62D9-4A49-AC52-5A78F2E40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576C9EBF-ED63-4269-A697-F6509920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AD803FF3-8F07-4737-8BB1-105F778F12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7FAED273-7CA0-4E1E-B334-37B189A6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C9C1E0D9-E570-4AF5-880E-BBA6DD522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EDEDE693-1FBA-4D1A-A164-53CCD5CB0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AA202F9-EAD4-4DEA-9024-632A4F73B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C6CCC0AF-E071-40EB-8C53-5ACA30272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0AA000E7-AF97-4611-99C3-B1E03F5A4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AFC00B1E-E93B-4433-97D2-5360B330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B4B77C83-19B4-4B90-ABA7-E70C365B4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597565E2-2F06-489E-937B-AD74A7823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2F228EE9-2816-457D-83CE-BCFA543C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374D8F1E-E29D-4C22-AF20-A95EB92C9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ocial-media-blogg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445" y="596416"/>
            <a:ext cx="4197456" cy="1995154"/>
          </a:xfrm>
          <a:prstGeom prst="rect">
            <a:avLst/>
          </a:prstGeom>
        </p:spPr>
        <p:style>
          <a:lnRef idx="2">
            <a:schemeClr val="accent1"/>
          </a:lnRef>
          <a:fillRef idx="1">
            <a:schemeClr val="lt1"/>
          </a:fillRef>
          <a:effectRef idx="0">
            <a:schemeClr val="accent1"/>
          </a:effectRef>
          <a:fontRef idx="minor">
            <a:schemeClr val="dk1"/>
          </a:fontRef>
        </p:style>
      </p:pic>
      <p:sp>
        <p:nvSpPr>
          <p:cNvPr id="80" name="Rectangle 79">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a:xfrm>
            <a:off x="73152" y="3379980"/>
            <a:ext cx="457200" cy="365125"/>
          </a:xfrm>
        </p:spPr>
        <p:txBody>
          <a:bodyPr vert="horz" lIns="91440" tIns="45720" rIns="91440" bIns="45720" rtlCol="0" anchor="ctr">
            <a:normAutofit/>
          </a:bodyPr>
          <a:lstStyle/>
          <a:p>
            <a:pPr algn="ctr">
              <a:spcAft>
                <a:spcPts val="600"/>
              </a:spcAft>
            </a:pPr>
            <a:fld id="{0CFEC368-1D7A-4F81-ABF6-AE0E36BAF64C}" type="slidenum">
              <a:rPr lang="en-US">
                <a:solidFill>
                  <a:srgbClr val="FFFFFF"/>
                </a:solidFill>
              </a:rPr>
              <a:pPr algn="ctr">
                <a:spcAft>
                  <a:spcPts val="600"/>
                </a:spcAft>
              </a:pPr>
              <a:t>9</a:t>
            </a:fld>
            <a:endParaRPr lang="en-US">
              <a:solidFill>
                <a:srgbClr val="FFFFFF"/>
              </a:solidFill>
            </a:endParaRPr>
          </a:p>
        </p:txBody>
      </p:sp>
      <p:sp>
        <p:nvSpPr>
          <p:cNvPr id="6" name="TextBox 5"/>
          <p:cNvSpPr txBox="1"/>
          <p:nvPr/>
        </p:nvSpPr>
        <p:spPr>
          <a:xfrm>
            <a:off x="1166648" y="3502955"/>
            <a:ext cx="5164703" cy="302765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1"/>
                </a:solidFill>
                <a:sym typeface="Roboto"/>
              </a:rPr>
              <a:t>Millions of users post their opinions on a variety of subjects everyday</a:t>
            </a:r>
          </a:p>
          <a:p>
            <a:pPr indent="-228600">
              <a:lnSpc>
                <a:spcPct val="90000"/>
              </a:lnSpc>
              <a:spcAft>
                <a:spcPts val="600"/>
              </a:spcAft>
              <a:buFont typeface="Arial" panose="020B0604020202020204" pitchFamily="34" charset="0"/>
              <a:buChar char="•"/>
            </a:pPr>
            <a:endParaRPr lang="en-US" sz="2000" dirty="0">
              <a:solidFill>
                <a:schemeClr val="tx1"/>
              </a:solidFill>
              <a:sym typeface="Roboto"/>
            </a:endParaRPr>
          </a:p>
          <a:p>
            <a:pPr indent="-228600">
              <a:lnSpc>
                <a:spcPct val="90000"/>
              </a:lnSpc>
              <a:spcAft>
                <a:spcPts val="600"/>
              </a:spcAft>
              <a:buFont typeface="Arial" panose="020B0604020202020204" pitchFamily="34" charset="0"/>
              <a:buChar char="•"/>
            </a:pPr>
            <a:r>
              <a:rPr lang="en-US" sz="2000" dirty="0">
                <a:solidFill>
                  <a:schemeClr val="tx1"/>
                </a:solidFill>
                <a:sym typeface="Roboto"/>
              </a:rPr>
              <a:t>Microblogging web-sites are playing a vital role in influencing people’s opinion in a specific direction</a:t>
            </a:r>
          </a:p>
          <a:p>
            <a:pPr indent="-228600">
              <a:lnSpc>
                <a:spcPct val="90000"/>
              </a:lnSpc>
              <a:spcAft>
                <a:spcPts val="600"/>
              </a:spcAft>
              <a:buFont typeface="Arial" panose="020B0604020202020204" pitchFamily="34" charset="0"/>
              <a:buChar char="•"/>
            </a:pPr>
            <a:endParaRPr lang="en-US" sz="2000" dirty="0">
              <a:solidFill>
                <a:schemeClr val="tx1"/>
              </a:solidFill>
              <a:sym typeface="Roboto"/>
            </a:endParaRPr>
          </a:p>
          <a:p>
            <a:pPr indent="-228600">
              <a:lnSpc>
                <a:spcPct val="90000"/>
              </a:lnSpc>
              <a:spcAft>
                <a:spcPts val="600"/>
              </a:spcAft>
              <a:buFont typeface="Arial" panose="020B0604020202020204" pitchFamily="34" charset="0"/>
              <a:buChar char="•"/>
            </a:pPr>
            <a:r>
              <a:rPr lang="en-US" sz="2000" dirty="0">
                <a:solidFill>
                  <a:schemeClr val="tx1"/>
                </a:solidFill>
              </a:rPr>
              <a:t>Whenever we need to make a decision, we want to know others’ opinions</a:t>
            </a:r>
          </a:p>
        </p:txBody>
      </p:sp>
      <p:pic>
        <p:nvPicPr>
          <p:cNvPr id="12" name="Picture 11" descr="photodune-2326775-hand-and-multimedia-phone-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445" y="4078908"/>
            <a:ext cx="4197455" cy="218267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374307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26562</TotalTime>
  <Words>3608</Words>
  <Application>Microsoft Macintosh PowerPoint</Application>
  <PresentationFormat>Widescreen</PresentationFormat>
  <Paragraphs>502</Paragraphs>
  <Slides>83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Menlo</vt:lpstr>
      <vt:lpstr>Office Theme</vt:lpstr>
      <vt:lpstr>Text Classification:  Emotion Detection as a Case Study</vt:lpstr>
      <vt:lpstr>Outline</vt:lpstr>
      <vt:lpstr>PowerPoint Presentation</vt:lpstr>
      <vt:lpstr>PowerPoint Presentation</vt:lpstr>
      <vt:lpstr>Why is Text Classification Important?</vt:lpstr>
      <vt:lpstr>What is Emotion?</vt:lpstr>
      <vt:lpstr>Basic Emotions</vt:lpstr>
      <vt:lpstr>Sentiment vs Emotion</vt:lpstr>
      <vt:lpstr>Motivation</vt:lpstr>
      <vt:lpstr>PowerPoint Presentation</vt:lpstr>
      <vt:lpstr>Sentiment Analysis on Twitter data regarding 2020 US Elections</vt:lpstr>
      <vt:lpstr>Detecting Emotion in Text</vt:lpstr>
      <vt:lpstr>Tripod of Sentiment and Emotion Detection</vt:lpstr>
      <vt:lpstr>Cognitive Science</vt:lpstr>
      <vt:lpstr>Machine Learning</vt:lpstr>
      <vt:lpstr>Natural Language Processing</vt:lpstr>
      <vt:lpstr>Text Classification Workflow</vt:lpstr>
      <vt:lpstr>We need data!</vt:lpstr>
      <vt:lpstr>Data Cleaning</vt:lpstr>
      <vt:lpstr>Features Extraction</vt:lpstr>
      <vt:lpstr>Text Vectorization Terminology</vt:lpstr>
      <vt:lpstr>Text Vectorization Terminology</vt:lpstr>
      <vt:lpstr>Text Vectorization Techniques</vt:lpstr>
      <vt:lpstr>Binary Term Frequency</vt:lpstr>
      <vt:lpstr>Bag of Words (BOW)</vt:lpstr>
      <vt:lpstr>Drawback</vt:lpstr>
      <vt:lpstr>N-grams Vectorization</vt:lpstr>
      <vt:lpstr>N-grams Vectorization example</vt:lpstr>
      <vt:lpstr>Why N-grams Vectorization?</vt:lpstr>
      <vt:lpstr>Drawback</vt:lpstr>
      <vt:lpstr>TF-IDF</vt:lpstr>
      <vt:lpstr>We start with TF</vt:lpstr>
      <vt:lpstr>What about IDF?  Let’s start with DF </vt:lpstr>
      <vt:lpstr>IDF?</vt:lpstr>
      <vt:lpstr>TF-IDF example</vt:lpstr>
      <vt:lpstr>TF-IDF example: Continue</vt:lpstr>
      <vt:lpstr>TF-IDF example: Continue</vt:lpstr>
      <vt:lpstr>Another TF-IDF Example</vt:lpstr>
      <vt:lpstr>Drawback</vt:lpstr>
      <vt:lpstr>What is Word Embeddings?</vt:lpstr>
      <vt:lpstr>One Hot Encoding</vt:lpstr>
      <vt:lpstr>Custom Encoding  (Reduce dimensions)</vt:lpstr>
      <vt:lpstr>Comparison</vt:lpstr>
      <vt:lpstr>Vector Space Model</vt:lpstr>
      <vt:lpstr>More about Vector Space Model </vt:lpstr>
      <vt:lpstr>Word Embeddings</vt:lpstr>
      <vt:lpstr>Another Example </vt:lpstr>
      <vt:lpstr>Cosine Similarity</vt:lpstr>
      <vt:lpstr>Word Embeddings Dimensions</vt:lpstr>
      <vt:lpstr>So far!</vt:lpstr>
      <vt:lpstr>Our Goal</vt:lpstr>
      <vt:lpstr>Split the data</vt:lpstr>
      <vt:lpstr>Generalization</vt:lpstr>
      <vt:lpstr>Evaluation</vt:lpstr>
      <vt:lpstr>Text Classification Approaches</vt:lpstr>
      <vt:lpstr>Many Classifiers</vt:lpstr>
      <vt:lpstr>Machine Learning Approach</vt:lpstr>
      <vt:lpstr>Example</vt:lpstr>
      <vt:lpstr>PowerPoint Presentation</vt:lpstr>
      <vt:lpstr>PowerPoint Presentation</vt:lpstr>
      <vt:lpstr>Deep Learning Approach</vt:lpstr>
      <vt:lpstr>Language Models</vt:lpstr>
      <vt:lpstr>Biological Neuron</vt:lpstr>
      <vt:lpstr>PowerPoint Presentation</vt:lpstr>
      <vt:lpstr>Deep Learning</vt:lpstr>
      <vt:lpstr>Text Classification with Deep Learning</vt:lpstr>
      <vt:lpstr>We need to jump over this!</vt:lpstr>
      <vt:lpstr>Sentiment Analysis using Word embeddings</vt:lpstr>
      <vt:lpstr>Continue coding!</vt:lpstr>
      <vt:lpstr>Continue coding!</vt:lpstr>
      <vt:lpstr>Very Expensive to work with DL</vt:lpstr>
      <vt:lpstr>Good News</vt:lpstr>
      <vt:lpstr>Transfer Learning</vt:lpstr>
      <vt:lpstr>Why Transfer Learning Now?</vt:lpstr>
      <vt:lpstr>Advanced Topics</vt:lpstr>
      <vt:lpstr>BERT vs RoBERTa</vt:lpstr>
      <vt:lpstr>HuggingFace</vt:lpstr>
      <vt:lpstr>You are ready to Go </vt:lpstr>
      <vt:lpstr>PowerPoint Presentation</vt:lpstr>
      <vt:lpstr>Deep Learning Models</vt:lpstr>
      <vt:lpstr>I Usually Do This</vt:lpstr>
      <vt:lpstr>Good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 for Emotion Detection</dc:title>
  <dc:creator>Abdullah, Malak</dc:creator>
  <cp:lastModifiedBy>Abdullah, Malak</cp:lastModifiedBy>
  <cp:revision>84</cp:revision>
  <dcterms:created xsi:type="dcterms:W3CDTF">2022-02-13T22:08:42Z</dcterms:created>
  <dcterms:modified xsi:type="dcterms:W3CDTF">2022-07-25T02:57:18Z</dcterms:modified>
</cp:coreProperties>
</file>